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392" r:id="rId2"/>
    <p:sldId id="396" r:id="rId3"/>
    <p:sldId id="304" r:id="rId4"/>
    <p:sldId id="299" r:id="rId5"/>
    <p:sldId id="326" r:id="rId6"/>
    <p:sldId id="307" r:id="rId7"/>
    <p:sldId id="308" r:id="rId8"/>
    <p:sldId id="309" r:id="rId9"/>
    <p:sldId id="395" r:id="rId10"/>
    <p:sldId id="394" r:id="rId11"/>
    <p:sldId id="322" r:id="rId12"/>
    <p:sldId id="393" r:id="rId13"/>
    <p:sldId id="331" r:id="rId14"/>
    <p:sldId id="391" r:id="rId15"/>
    <p:sldId id="363" r:id="rId16"/>
    <p:sldId id="329" r:id="rId17"/>
    <p:sldId id="357" r:id="rId18"/>
    <p:sldId id="356" r:id="rId19"/>
    <p:sldId id="353" r:id="rId20"/>
    <p:sldId id="358" r:id="rId21"/>
    <p:sldId id="359" r:id="rId22"/>
    <p:sldId id="360" r:id="rId23"/>
    <p:sldId id="361" r:id="rId24"/>
    <p:sldId id="362" r:id="rId25"/>
    <p:sldId id="374" r:id="rId26"/>
    <p:sldId id="364" r:id="rId27"/>
    <p:sldId id="375" r:id="rId28"/>
    <p:sldId id="366" r:id="rId29"/>
    <p:sldId id="376" r:id="rId30"/>
    <p:sldId id="377" r:id="rId31"/>
    <p:sldId id="367" r:id="rId32"/>
    <p:sldId id="368" r:id="rId33"/>
    <p:sldId id="378" r:id="rId34"/>
    <p:sldId id="387" r:id="rId35"/>
    <p:sldId id="379" r:id="rId36"/>
    <p:sldId id="380" r:id="rId37"/>
    <p:sldId id="381" r:id="rId38"/>
    <p:sldId id="382" r:id="rId39"/>
    <p:sldId id="383" r:id="rId40"/>
    <p:sldId id="384" r:id="rId41"/>
    <p:sldId id="385" r:id="rId42"/>
    <p:sldId id="386" r:id="rId43"/>
    <p:sldId id="370" r:id="rId44"/>
    <p:sldId id="372" r:id="rId45"/>
    <p:sldId id="373" r:id="rId46"/>
    <p:sldId id="332" r:id="rId47"/>
    <p:sldId id="345" r:id="rId48"/>
    <p:sldId id="348" r:id="rId49"/>
    <p:sldId id="390" r:id="rId50"/>
    <p:sldId id="388" r:id="rId51"/>
    <p:sldId id="389" r:id="rId52"/>
    <p:sldId id="352" r:id="rId5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1044"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448"/>
    </p:cViewPr>
  </p:sorterViewPr>
  <p:notesViewPr>
    <p:cSldViewPr snapToGrid="0">
      <p:cViewPr varScale="1">
        <p:scale>
          <a:sx n="55" d="100"/>
          <a:sy n="55" d="100"/>
        </p:scale>
        <p:origin x="-11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AC4291A-3705-425B-A920-E5F9CC8A240E}" type="slidenum">
              <a:rPr lang="en-US"/>
              <a:pPr>
                <a:defRPr/>
              </a:pPr>
              <a:t>‹#›</a:t>
            </a:fld>
            <a:endParaRPr lang="en-US"/>
          </a:p>
        </p:txBody>
      </p:sp>
    </p:spTree>
    <p:extLst>
      <p:ext uri="{BB962C8B-B14F-4D97-AF65-F5344CB8AC3E}">
        <p14:creationId xmlns:p14="http://schemas.microsoft.com/office/powerpoint/2010/main" val="19320181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53FA92-AF22-49BF-B0BC-6DA57EBB65DA}" type="slidenum">
              <a:rPr lang="en-US" smtClean="0"/>
              <a:t>8</a:t>
            </a:fld>
            <a:endParaRPr lang="en-US"/>
          </a:p>
        </p:txBody>
      </p:sp>
    </p:spTree>
    <p:extLst>
      <p:ext uri="{BB962C8B-B14F-4D97-AF65-F5344CB8AC3E}">
        <p14:creationId xmlns:p14="http://schemas.microsoft.com/office/powerpoint/2010/main" val="859874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6" name="Rectangle 6"/>
          <p:cNvSpPr>
            <a:spLocks noGrp="1" noChangeArrowheads="1"/>
          </p:cNvSpPr>
          <p:nvPr>
            <p:ph type="sldNum" sz="quarter" idx="12"/>
          </p:nvPr>
        </p:nvSpPr>
        <p:spPr>
          <a:ln/>
        </p:spPr>
        <p:txBody>
          <a:bodyPr/>
          <a:lstStyle>
            <a:lvl1pPr>
              <a:defRPr/>
            </a:lvl1pPr>
          </a:lstStyle>
          <a:p>
            <a:pPr>
              <a:defRPr/>
            </a:pPr>
            <a:fld id="{0563007F-AD8C-4DFF-B898-82D3EBA4A2CD}" type="slidenum">
              <a:rPr lang="en-US"/>
              <a:pPr>
                <a:defRPr/>
              </a:pPr>
              <a:t>‹#›</a:t>
            </a:fld>
            <a:endParaRPr lang="en-US"/>
          </a:p>
        </p:txBody>
      </p:sp>
    </p:spTree>
    <p:extLst>
      <p:ext uri="{BB962C8B-B14F-4D97-AF65-F5344CB8AC3E}">
        <p14:creationId xmlns:p14="http://schemas.microsoft.com/office/powerpoint/2010/main" val="2590996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6" name="Rectangle 6"/>
          <p:cNvSpPr>
            <a:spLocks noGrp="1" noChangeArrowheads="1"/>
          </p:cNvSpPr>
          <p:nvPr>
            <p:ph type="sldNum" sz="quarter" idx="12"/>
          </p:nvPr>
        </p:nvSpPr>
        <p:spPr>
          <a:ln/>
        </p:spPr>
        <p:txBody>
          <a:bodyPr/>
          <a:lstStyle>
            <a:lvl1pPr>
              <a:defRPr/>
            </a:lvl1pPr>
          </a:lstStyle>
          <a:p>
            <a:pPr>
              <a:defRPr/>
            </a:pPr>
            <a:fld id="{5BBB1D8B-D61B-4DF3-B4D1-4647164D9692}" type="slidenum">
              <a:rPr lang="en-US"/>
              <a:pPr>
                <a:defRPr/>
              </a:pPr>
              <a:t>‹#›</a:t>
            </a:fld>
            <a:endParaRPr lang="en-US"/>
          </a:p>
        </p:txBody>
      </p:sp>
    </p:spTree>
    <p:extLst>
      <p:ext uri="{BB962C8B-B14F-4D97-AF65-F5344CB8AC3E}">
        <p14:creationId xmlns:p14="http://schemas.microsoft.com/office/powerpoint/2010/main" val="2201728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0"/>
            <a:ext cx="6019800" cy="6126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6" name="Rectangle 6"/>
          <p:cNvSpPr>
            <a:spLocks noGrp="1" noChangeArrowheads="1"/>
          </p:cNvSpPr>
          <p:nvPr>
            <p:ph type="sldNum" sz="quarter" idx="12"/>
          </p:nvPr>
        </p:nvSpPr>
        <p:spPr>
          <a:ln/>
        </p:spPr>
        <p:txBody>
          <a:bodyPr/>
          <a:lstStyle>
            <a:lvl1pPr>
              <a:defRPr/>
            </a:lvl1pPr>
          </a:lstStyle>
          <a:p>
            <a:pPr>
              <a:defRPr/>
            </a:pPr>
            <a:fld id="{3ABE88E0-4841-4E6E-A634-B7C12BFD5E20}" type="slidenum">
              <a:rPr lang="en-US"/>
              <a:pPr>
                <a:defRPr/>
              </a:pPr>
              <a:t>‹#›</a:t>
            </a:fld>
            <a:endParaRPr lang="en-US"/>
          </a:p>
        </p:txBody>
      </p:sp>
    </p:spTree>
    <p:extLst>
      <p:ext uri="{BB962C8B-B14F-4D97-AF65-F5344CB8AC3E}">
        <p14:creationId xmlns:p14="http://schemas.microsoft.com/office/powerpoint/2010/main" val="519135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Media Placeholder 3"/>
          <p:cNvSpPr>
            <a:spLocks noGrp="1"/>
          </p:cNvSpPr>
          <p:nvPr>
            <p:ph type="media" sz="half" idx="2"/>
          </p:nvPr>
        </p:nvSpPr>
        <p:spPr>
          <a:xfrm>
            <a:off x="4648200" y="1600200"/>
            <a:ext cx="4038600" cy="4525963"/>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83B19674-6BFC-4B65-BF38-43EA287E010B}" type="slidenum">
              <a:rPr lang="en-US"/>
              <a:pPr>
                <a:defRPr/>
              </a:pPr>
              <a:t>‹#›</a:t>
            </a:fld>
            <a:endParaRPr lang="en-US"/>
          </a:p>
        </p:txBody>
      </p:sp>
    </p:spTree>
    <p:extLst>
      <p:ext uri="{BB962C8B-B14F-4D97-AF65-F5344CB8AC3E}">
        <p14:creationId xmlns:p14="http://schemas.microsoft.com/office/powerpoint/2010/main" val="1517974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D840B5CE-1383-40C5-91EC-6E5159F81FD4}" type="slidenum">
              <a:rPr lang="en-US"/>
              <a:pPr>
                <a:defRPr/>
              </a:pPr>
              <a:t>‹#›</a:t>
            </a:fld>
            <a:endParaRPr lang="en-US"/>
          </a:p>
        </p:txBody>
      </p:sp>
    </p:spTree>
    <p:extLst>
      <p:ext uri="{BB962C8B-B14F-4D97-AF65-F5344CB8AC3E}">
        <p14:creationId xmlns:p14="http://schemas.microsoft.com/office/powerpoint/2010/main" val="2897023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001D7B0D-279D-4F93-970A-63C79FA4C0BA}" type="slidenum">
              <a:rPr lang="en-US"/>
              <a:pPr>
                <a:defRPr/>
              </a:pPr>
              <a:t>‹#›</a:t>
            </a:fld>
            <a:endParaRPr lang="en-US"/>
          </a:p>
        </p:txBody>
      </p:sp>
    </p:spTree>
    <p:extLst>
      <p:ext uri="{BB962C8B-B14F-4D97-AF65-F5344CB8AC3E}">
        <p14:creationId xmlns:p14="http://schemas.microsoft.com/office/powerpoint/2010/main" val="3714066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6" name="Rectangle 6"/>
          <p:cNvSpPr>
            <a:spLocks noGrp="1" noChangeArrowheads="1"/>
          </p:cNvSpPr>
          <p:nvPr>
            <p:ph type="sldNum" sz="quarter" idx="12"/>
          </p:nvPr>
        </p:nvSpPr>
        <p:spPr>
          <a:ln/>
        </p:spPr>
        <p:txBody>
          <a:bodyPr/>
          <a:lstStyle>
            <a:lvl1pPr>
              <a:defRPr/>
            </a:lvl1pPr>
          </a:lstStyle>
          <a:p>
            <a:pPr>
              <a:defRPr/>
            </a:pPr>
            <a:fld id="{2DBDB760-DA83-4968-AA05-0D1AA630DDB0}" type="slidenum">
              <a:rPr lang="en-US"/>
              <a:pPr>
                <a:defRPr/>
              </a:pPr>
              <a:t>‹#›</a:t>
            </a:fld>
            <a:endParaRPr lang="en-US"/>
          </a:p>
        </p:txBody>
      </p:sp>
    </p:spTree>
    <p:extLst>
      <p:ext uri="{BB962C8B-B14F-4D97-AF65-F5344CB8AC3E}">
        <p14:creationId xmlns:p14="http://schemas.microsoft.com/office/powerpoint/2010/main" val="4019232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6" name="Rectangle 6"/>
          <p:cNvSpPr>
            <a:spLocks noGrp="1" noChangeArrowheads="1"/>
          </p:cNvSpPr>
          <p:nvPr>
            <p:ph type="sldNum" sz="quarter" idx="12"/>
          </p:nvPr>
        </p:nvSpPr>
        <p:spPr>
          <a:ln/>
        </p:spPr>
        <p:txBody>
          <a:bodyPr/>
          <a:lstStyle>
            <a:lvl1pPr>
              <a:defRPr/>
            </a:lvl1pPr>
          </a:lstStyle>
          <a:p>
            <a:pPr>
              <a:defRPr/>
            </a:pPr>
            <a:fld id="{9D706335-6698-436E-835D-B513DEA4776A}" type="slidenum">
              <a:rPr lang="en-US"/>
              <a:pPr>
                <a:defRPr/>
              </a:pPr>
              <a:t>‹#›</a:t>
            </a:fld>
            <a:endParaRPr lang="en-US"/>
          </a:p>
        </p:txBody>
      </p:sp>
    </p:spTree>
    <p:extLst>
      <p:ext uri="{BB962C8B-B14F-4D97-AF65-F5344CB8AC3E}">
        <p14:creationId xmlns:p14="http://schemas.microsoft.com/office/powerpoint/2010/main" val="1648427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E4C23FCF-B391-4515-9F53-D43688DC9399}" type="slidenum">
              <a:rPr lang="en-US"/>
              <a:pPr>
                <a:defRPr/>
              </a:pPr>
              <a:t>‹#›</a:t>
            </a:fld>
            <a:endParaRPr lang="en-US"/>
          </a:p>
        </p:txBody>
      </p:sp>
    </p:spTree>
    <p:extLst>
      <p:ext uri="{BB962C8B-B14F-4D97-AF65-F5344CB8AC3E}">
        <p14:creationId xmlns:p14="http://schemas.microsoft.com/office/powerpoint/2010/main" val="2524456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8"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9" name="Rectangle 6"/>
          <p:cNvSpPr>
            <a:spLocks noGrp="1" noChangeArrowheads="1"/>
          </p:cNvSpPr>
          <p:nvPr>
            <p:ph type="sldNum" sz="quarter" idx="12"/>
          </p:nvPr>
        </p:nvSpPr>
        <p:spPr>
          <a:ln/>
        </p:spPr>
        <p:txBody>
          <a:bodyPr/>
          <a:lstStyle>
            <a:lvl1pPr>
              <a:defRPr/>
            </a:lvl1pPr>
          </a:lstStyle>
          <a:p>
            <a:pPr>
              <a:defRPr/>
            </a:pPr>
            <a:fld id="{523EDE1F-332A-437C-B5E0-95314F1DF993}" type="slidenum">
              <a:rPr lang="en-US"/>
              <a:pPr>
                <a:defRPr/>
              </a:pPr>
              <a:t>‹#›</a:t>
            </a:fld>
            <a:endParaRPr lang="en-US"/>
          </a:p>
        </p:txBody>
      </p:sp>
    </p:spTree>
    <p:extLst>
      <p:ext uri="{BB962C8B-B14F-4D97-AF65-F5344CB8AC3E}">
        <p14:creationId xmlns:p14="http://schemas.microsoft.com/office/powerpoint/2010/main" val="2193845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4"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5" name="Rectangle 6"/>
          <p:cNvSpPr>
            <a:spLocks noGrp="1" noChangeArrowheads="1"/>
          </p:cNvSpPr>
          <p:nvPr>
            <p:ph type="sldNum" sz="quarter" idx="12"/>
          </p:nvPr>
        </p:nvSpPr>
        <p:spPr>
          <a:ln/>
        </p:spPr>
        <p:txBody>
          <a:bodyPr/>
          <a:lstStyle>
            <a:lvl1pPr>
              <a:defRPr/>
            </a:lvl1pPr>
          </a:lstStyle>
          <a:p>
            <a:pPr>
              <a:defRPr/>
            </a:pPr>
            <a:fld id="{3824277B-B112-4EE9-AFA3-11E3F688ACBB}" type="slidenum">
              <a:rPr lang="en-US"/>
              <a:pPr>
                <a:defRPr/>
              </a:pPr>
              <a:t>‹#›</a:t>
            </a:fld>
            <a:endParaRPr lang="en-US"/>
          </a:p>
        </p:txBody>
      </p:sp>
    </p:spTree>
    <p:extLst>
      <p:ext uri="{BB962C8B-B14F-4D97-AF65-F5344CB8AC3E}">
        <p14:creationId xmlns:p14="http://schemas.microsoft.com/office/powerpoint/2010/main" val="2209529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3"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4" name="Rectangle 6"/>
          <p:cNvSpPr>
            <a:spLocks noGrp="1" noChangeArrowheads="1"/>
          </p:cNvSpPr>
          <p:nvPr>
            <p:ph type="sldNum" sz="quarter" idx="12"/>
          </p:nvPr>
        </p:nvSpPr>
        <p:spPr>
          <a:ln/>
        </p:spPr>
        <p:txBody>
          <a:bodyPr/>
          <a:lstStyle>
            <a:lvl1pPr>
              <a:defRPr/>
            </a:lvl1pPr>
          </a:lstStyle>
          <a:p>
            <a:pPr>
              <a:defRPr/>
            </a:pPr>
            <a:fld id="{AA0F2617-58A3-423E-A818-F4BB10CC0EF4}" type="slidenum">
              <a:rPr lang="en-US"/>
              <a:pPr>
                <a:defRPr/>
              </a:pPr>
              <a:t>‹#›</a:t>
            </a:fld>
            <a:endParaRPr lang="en-US"/>
          </a:p>
        </p:txBody>
      </p:sp>
    </p:spTree>
    <p:extLst>
      <p:ext uri="{BB962C8B-B14F-4D97-AF65-F5344CB8AC3E}">
        <p14:creationId xmlns:p14="http://schemas.microsoft.com/office/powerpoint/2010/main" val="2342738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B078780C-DD92-4D3B-9A58-2F81E4F50C72}" type="slidenum">
              <a:rPr lang="en-US"/>
              <a:pPr>
                <a:defRPr/>
              </a:pPr>
              <a:t>‹#›</a:t>
            </a:fld>
            <a:endParaRPr lang="en-US"/>
          </a:p>
        </p:txBody>
      </p:sp>
    </p:spTree>
    <p:extLst>
      <p:ext uri="{BB962C8B-B14F-4D97-AF65-F5344CB8AC3E}">
        <p14:creationId xmlns:p14="http://schemas.microsoft.com/office/powerpoint/2010/main" val="1038216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07F00D19-57E0-4229-B2A2-E7C9BA1D4C08}" type="slidenum">
              <a:rPr lang="en-US"/>
              <a:pPr>
                <a:defRPr/>
              </a:pPr>
              <a:t>‹#›</a:t>
            </a:fld>
            <a:endParaRPr lang="en-US"/>
          </a:p>
        </p:txBody>
      </p:sp>
    </p:spTree>
    <p:extLst>
      <p:ext uri="{BB962C8B-B14F-4D97-AF65-F5344CB8AC3E}">
        <p14:creationId xmlns:p14="http://schemas.microsoft.com/office/powerpoint/2010/main" val="2233469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00200" y="0"/>
            <a:ext cx="6477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r>
              <a:rPr lang="en-US"/>
              <a:t>Winter 2007</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r>
              <a:rPr lang="en-US"/>
              <a:t>R. Todd Lines</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CAEE803E-D4BB-46EB-9689-19FE96D281B5}" type="slidenum">
              <a:rPr lang="en-US"/>
              <a:pPr>
                <a:defRPr/>
              </a:pPr>
              <a:t>‹#›</a:t>
            </a:fld>
            <a:endParaRPr lang="en-US"/>
          </a:p>
        </p:txBody>
      </p:sp>
      <p:sp>
        <p:nvSpPr>
          <p:cNvPr id="1031" name="Text Box 7"/>
          <p:cNvSpPr txBox="1">
            <a:spLocks noChangeArrowheads="1"/>
          </p:cNvSpPr>
          <p:nvPr userDrawn="1"/>
        </p:nvSpPr>
        <p:spPr bwMode="auto">
          <a:xfrm>
            <a:off x="152400" y="76200"/>
            <a:ext cx="996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latin typeface="Arial Black" pitchFamily="34" charset="0"/>
              </a:rPr>
              <a:t>PH123</a:t>
            </a:r>
          </a:p>
          <a:p>
            <a:pPr eaLnBrk="1" hangingPunct="1">
              <a:defRPr/>
            </a:pPr>
            <a:r>
              <a:rPr lang="en-US" altLang="en-US" sz="1400">
                <a:latin typeface="Arial Black" pitchFamily="34" charset="0"/>
              </a:rPr>
              <a:t>Sec 1,2</a:t>
            </a:r>
          </a:p>
        </p:txBody>
      </p:sp>
      <p:sp>
        <p:nvSpPr>
          <p:cNvPr id="1032" name="Rectangle 9"/>
          <p:cNvSpPr>
            <a:spLocks noChangeArrowheads="1"/>
          </p:cNvSpPr>
          <p:nvPr userDrawn="1"/>
        </p:nvSpPr>
        <p:spPr bwMode="auto">
          <a:xfrm>
            <a:off x="0" y="838200"/>
            <a:ext cx="9220200" cy="3048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phet.colorado.edu/en/simulation/fluid-pressure-and-flow"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3_WgkVQWtno" TargetMode="External"/><Relationship Id="rId2" Type="http://schemas.openxmlformats.org/officeDocument/2006/relationships/hyperlink" Target="https://www.youtube.com/channel/UC4DbHLHAEty9FVFNUgPJTZQ"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ideo" Target="https://www.youtube.com/embed/PH7cbLfxmb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24.wmf"/><Relationship Id="rId4"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5.bin"/><Relationship Id="rId1" Type="http://schemas.openxmlformats.org/officeDocument/2006/relationships/slideLayout" Target="../slideLayouts/slideLayout2.xml"/><Relationship Id="rId5" Type="http://schemas.openxmlformats.org/officeDocument/2006/relationships/image" Target="../media/image26.wmf"/><Relationship Id="rId4"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7.bin"/><Relationship Id="rId1" Type="http://schemas.openxmlformats.org/officeDocument/2006/relationships/slideLayout" Target="../slideLayouts/slideLayout2.xml"/><Relationship Id="rId5" Type="http://schemas.openxmlformats.org/officeDocument/2006/relationships/image" Target="../media/image28.wmf"/><Relationship Id="rId4" Type="http://schemas.openxmlformats.org/officeDocument/2006/relationships/oleObject" Target="../embeddings/oleObject8.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34.wmf"/><Relationship Id="rId3" Type="http://schemas.openxmlformats.org/officeDocument/2006/relationships/image" Target="../media/image29.wmf"/><Relationship Id="rId7" Type="http://schemas.openxmlformats.org/officeDocument/2006/relationships/image" Target="../media/image31.wmf"/><Relationship Id="rId12" Type="http://schemas.openxmlformats.org/officeDocument/2006/relationships/oleObject" Target="../embeddings/oleObject14.bin"/><Relationship Id="rId17" Type="http://schemas.openxmlformats.org/officeDocument/2006/relationships/image" Target="../media/image36.wmf"/><Relationship Id="rId2" Type="http://schemas.openxmlformats.org/officeDocument/2006/relationships/oleObject" Target="../embeddings/oleObject9.bin"/><Relationship Id="rId16" Type="http://schemas.openxmlformats.org/officeDocument/2006/relationships/oleObject" Target="../embeddings/oleObject16.bin"/><Relationship Id="rId1" Type="http://schemas.openxmlformats.org/officeDocument/2006/relationships/slideLayout" Target="../slideLayouts/slideLayout4.xml"/><Relationship Id="rId6" Type="http://schemas.openxmlformats.org/officeDocument/2006/relationships/oleObject" Target="../embeddings/oleObject11.bin"/><Relationship Id="rId11" Type="http://schemas.openxmlformats.org/officeDocument/2006/relationships/image" Target="../media/image33.wmf"/><Relationship Id="rId5" Type="http://schemas.openxmlformats.org/officeDocument/2006/relationships/image" Target="../media/image30.wmf"/><Relationship Id="rId15" Type="http://schemas.openxmlformats.org/officeDocument/2006/relationships/image" Target="../media/image35.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32.wmf"/><Relationship Id="rId14" Type="http://schemas.openxmlformats.org/officeDocument/2006/relationships/oleObject" Target="../embeddings/oleObject15.bin"/></Relationships>
</file>

<file path=ppt/slides/_rels/slide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1.bin"/><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39.wmf"/><Relationship Id="rId7" Type="http://schemas.openxmlformats.org/officeDocument/2006/relationships/image" Target="../media/image41.wmf"/><Relationship Id="rId2" Type="http://schemas.openxmlformats.org/officeDocument/2006/relationships/oleObject" Target="../embeddings/oleObject19.bin"/><Relationship Id="rId1" Type="http://schemas.openxmlformats.org/officeDocument/2006/relationships/slideLayout" Target="../slideLayouts/slideLayout2.xml"/><Relationship Id="rId6" Type="http://schemas.openxmlformats.org/officeDocument/2006/relationships/oleObject" Target="../embeddings/oleObject21.bin"/><Relationship Id="rId11" Type="http://schemas.openxmlformats.org/officeDocument/2006/relationships/image" Target="../media/image43.wmf"/><Relationship Id="rId5" Type="http://schemas.openxmlformats.org/officeDocument/2006/relationships/image" Target="../media/image40.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42.wmf"/></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22EA752-B4C5-B4B9-7A04-B1B5C87842DE}"/>
              </a:ext>
            </a:extLst>
          </p:cNvPr>
          <p:cNvSpPr>
            <a:spLocks noGrp="1"/>
          </p:cNvSpPr>
          <p:nvPr>
            <p:ph type="ctrTitle"/>
          </p:nvPr>
        </p:nvSpPr>
        <p:spPr/>
        <p:txBody>
          <a:bodyPr/>
          <a:lstStyle/>
          <a:p>
            <a:r>
              <a:rPr lang="en-US" dirty="0"/>
              <a:t>Lecture 22</a:t>
            </a:r>
          </a:p>
        </p:txBody>
      </p:sp>
      <p:sp>
        <p:nvSpPr>
          <p:cNvPr id="8" name="Subtitle 7">
            <a:extLst>
              <a:ext uri="{FF2B5EF4-FFF2-40B4-BE49-F238E27FC236}">
                <a16:creationId xmlns:a16="http://schemas.microsoft.com/office/drawing/2014/main" id="{4DFDF3D9-D2A7-045E-6DED-0C2643270F36}"/>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26393511-3D6C-ACF3-0546-DA4D638F981D}"/>
              </a:ext>
            </a:extLst>
          </p:cNvPr>
          <p:cNvSpPr>
            <a:spLocks noGrp="1"/>
          </p:cNvSpPr>
          <p:nvPr>
            <p:ph type="dt" sz="half" idx="10"/>
          </p:nvPr>
        </p:nvSpPr>
        <p:spPr/>
        <p:txBody>
          <a:bodyPr/>
          <a:lstStyle/>
          <a:p>
            <a:pPr>
              <a:defRPr/>
            </a:pPr>
            <a:r>
              <a:rPr lang="en-US"/>
              <a:t>Winter 2007</a:t>
            </a:r>
          </a:p>
        </p:txBody>
      </p:sp>
      <p:sp>
        <p:nvSpPr>
          <p:cNvPr id="5" name="Footer Placeholder 4">
            <a:extLst>
              <a:ext uri="{FF2B5EF4-FFF2-40B4-BE49-F238E27FC236}">
                <a16:creationId xmlns:a16="http://schemas.microsoft.com/office/drawing/2014/main" id="{9C413469-C939-E7D7-5B41-3D3432001EBF}"/>
              </a:ext>
            </a:extLst>
          </p:cNvPr>
          <p:cNvSpPr>
            <a:spLocks noGrp="1"/>
          </p:cNvSpPr>
          <p:nvPr>
            <p:ph type="ftr" sz="quarter" idx="11"/>
          </p:nvPr>
        </p:nvSpPr>
        <p:spPr/>
        <p:txBody>
          <a:bodyPr/>
          <a:lstStyle/>
          <a:p>
            <a:pPr>
              <a:defRPr/>
            </a:pPr>
            <a:r>
              <a:rPr lang="en-US"/>
              <a:t>R. Todd Lines</a:t>
            </a:r>
          </a:p>
        </p:txBody>
      </p:sp>
      <p:sp>
        <p:nvSpPr>
          <p:cNvPr id="6" name="Slide Number Placeholder 5">
            <a:extLst>
              <a:ext uri="{FF2B5EF4-FFF2-40B4-BE49-F238E27FC236}">
                <a16:creationId xmlns:a16="http://schemas.microsoft.com/office/drawing/2014/main" id="{9A38B1C7-D3DD-CB4A-D09C-E7AD187C04AE}"/>
              </a:ext>
            </a:extLst>
          </p:cNvPr>
          <p:cNvSpPr>
            <a:spLocks noGrp="1"/>
          </p:cNvSpPr>
          <p:nvPr>
            <p:ph type="sldNum" sz="quarter" idx="12"/>
          </p:nvPr>
        </p:nvSpPr>
        <p:spPr/>
        <p:txBody>
          <a:bodyPr/>
          <a:lstStyle/>
          <a:p>
            <a:pPr>
              <a:defRPr/>
            </a:pPr>
            <a:fld id="{0563007F-AD8C-4DFF-B898-82D3EBA4A2CD}" type="slidenum">
              <a:rPr lang="en-US" smtClean="0"/>
              <a:pPr>
                <a:defRPr/>
              </a:pPr>
              <a:t>1</a:t>
            </a:fld>
            <a:endParaRPr lang="en-US"/>
          </a:p>
        </p:txBody>
      </p:sp>
    </p:spTree>
    <p:extLst>
      <p:ext uri="{BB962C8B-B14F-4D97-AF65-F5344CB8AC3E}">
        <p14:creationId xmlns:p14="http://schemas.microsoft.com/office/powerpoint/2010/main" val="285275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F0A6-508D-F74C-37D1-97BB54D259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A8D4A0-FBDC-C0F9-EA3B-9F5313F6BAD9}"/>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C333CD19-C518-7DA8-7ECD-7CA6276C066E}"/>
              </a:ext>
            </a:extLst>
          </p:cNvPr>
          <p:cNvSpPr>
            <a:spLocks noGrp="1"/>
          </p:cNvSpPr>
          <p:nvPr>
            <p:ph type="dt" sz="half" idx="10"/>
          </p:nvPr>
        </p:nvSpPr>
        <p:spPr/>
        <p:txBody>
          <a:bodyPr/>
          <a:lstStyle/>
          <a:p>
            <a:pPr>
              <a:defRPr/>
            </a:pPr>
            <a:r>
              <a:rPr lang="en-US"/>
              <a:t>Winter 2007</a:t>
            </a:r>
          </a:p>
        </p:txBody>
      </p:sp>
      <p:sp>
        <p:nvSpPr>
          <p:cNvPr id="5" name="Footer Placeholder 4">
            <a:extLst>
              <a:ext uri="{FF2B5EF4-FFF2-40B4-BE49-F238E27FC236}">
                <a16:creationId xmlns:a16="http://schemas.microsoft.com/office/drawing/2014/main" id="{EA5B73B3-1FE2-44FF-7EEF-A76B0411073D}"/>
              </a:ext>
            </a:extLst>
          </p:cNvPr>
          <p:cNvSpPr>
            <a:spLocks noGrp="1"/>
          </p:cNvSpPr>
          <p:nvPr>
            <p:ph type="ftr" sz="quarter" idx="11"/>
          </p:nvPr>
        </p:nvSpPr>
        <p:spPr/>
        <p:txBody>
          <a:bodyPr/>
          <a:lstStyle/>
          <a:p>
            <a:pPr>
              <a:defRPr/>
            </a:pPr>
            <a:r>
              <a:rPr lang="en-US"/>
              <a:t>R. Todd Lines</a:t>
            </a:r>
          </a:p>
        </p:txBody>
      </p:sp>
      <p:sp>
        <p:nvSpPr>
          <p:cNvPr id="6" name="Slide Number Placeholder 5">
            <a:extLst>
              <a:ext uri="{FF2B5EF4-FFF2-40B4-BE49-F238E27FC236}">
                <a16:creationId xmlns:a16="http://schemas.microsoft.com/office/drawing/2014/main" id="{BBEBDC00-69B5-FD96-218C-DBB1389EEB54}"/>
              </a:ext>
            </a:extLst>
          </p:cNvPr>
          <p:cNvSpPr>
            <a:spLocks noGrp="1"/>
          </p:cNvSpPr>
          <p:nvPr>
            <p:ph type="sldNum" sz="quarter" idx="12"/>
          </p:nvPr>
        </p:nvSpPr>
        <p:spPr/>
        <p:txBody>
          <a:bodyPr/>
          <a:lstStyle/>
          <a:p>
            <a:pPr>
              <a:defRPr/>
            </a:pPr>
            <a:fld id="{2DBDB760-DA83-4968-AA05-0D1AA630DDB0}" type="slidenum">
              <a:rPr lang="en-US" smtClean="0"/>
              <a:pPr>
                <a:defRPr/>
              </a:pPr>
              <a:t>10</a:t>
            </a:fld>
            <a:endParaRPr lang="en-US"/>
          </a:p>
        </p:txBody>
      </p:sp>
      <p:pic>
        <p:nvPicPr>
          <p:cNvPr id="18" name="Picture 17">
            <a:extLst>
              <a:ext uri="{FF2B5EF4-FFF2-40B4-BE49-F238E27FC236}">
                <a16:creationId xmlns:a16="http://schemas.microsoft.com/office/drawing/2014/main" id="{F1029C75-C39E-1CF3-7DB6-CF5C55509F31}"/>
              </a:ext>
            </a:extLst>
          </p:cNvPr>
          <p:cNvPicPr>
            <a:picLocks noChangeAspect="1"/>
          </p:cNvPicPr>
          <p:nvPr/>
        </p:nvPicPr>
        <p:blipFill>
          <a:blip r:embed="rId2"/>
          <a:stretch>
            <a:fillRect/>
          </a:stretch>
        </p:blipFill>
        <p:spPr>
          <a:xfrm>
            <a:off x="851508" y="2389475"/>
            <a:ext cx="7440983" cy="2292246"/>
          </a:xfrm>
          <a:prstGeom prst="rect">
            <a:avLst/>
          </a:prstGeom>
        </p:spPr>
      </p:pic>
    </p:spTree>
    <p:extLst>
      <p:ext uri="{BB962C8B-B14F-4D97-AF65-F5344CB8AC3E}">
        <p14:creationId xmlns:p14="http://schemas.microsoft.com/office/powerpoint/2010/main" val="2484551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D67F9-3D2C-1BA7-2308-9CCCB9C65E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6C5660-7129-9FB5-7225-7D8F008D69C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5604B08-08DF-CEE0-8B66-1BBDE3B880D6}"/>
              </a:ext>
            </a:extLst>
          </p:cNvPr>
          <p:cNvPicPr>
            <a:picLocks noChangeAspect="1"/>
          </p:cNvPicPr>
          <p:nvPr/>
        </p:nvPicPr>
        <p:blipFill>
          <a:blip r:embed="rId2"/>
          <a:stretch>
            <a:fillRect/>
          </a:stretch>
        </p:blipFill>
        <p:spPr>
          <a:xfrm>
            <a:off x="145430" y="1219200"/>
            <a:ext cx="8853139" cy="4419599"/>
          </a:xfrm>
          <a:prstGeom prst="rect">
            <a:avLst/>
          </a:prstGeom>
        </p:spPr>
      </p:pic>
    </p:spTree>
    <p:extLst>
      <p:ext uri="{BB962C8B-B14F-4D97-AF65-F5344CB8AC3E}">
        <p14:creationId xmlns:p14="http://schemas.microsoft.com/office/powerpoint/2010/main" val="4274602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6D5CB7-F043-0D75-4C07-C85D9D9BBAFD}"/>
              </a:ext>
            </a:extLst>
          </p:cNvPr>
          <p:cNvSpPr>
            <a:spLocks noGrp="1"/>
          </p:cNvSpPr>
          <p:nvPr>
            <p:ph type="ctrTitle"/>
          </p:nvPr>
        </p:nvSpPr>
        <p:spPr/>
        <p:txBody>
          <a:bodyPr/>
          <a:lstStyle/>
          <a:p>
            <a:r>
              <a:rPr lang="en-US" dirty="0"/>
              <a:t>END</a:t>
            </a:r>
          </a:p>
        </p:txBody>
      </p:sp>
      <p:sp>
        <p:nvSpPr>
          <p:cNvPr id="8" name="Subtitle 7">
            <a:extLst>
              <a:ext uri="{FF2B5EF4-FFF2-40B4-BE49-F238E27FC236}">
                <a16:creationId xmlns:a16="http://schemas.microsoft.com/office/drawing/2014/main" id="{19800C74-BA64-92E9-98EB-5098100CD13E}"/>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0ED7CDA-161B-4E5C-FC28-0378988EE243}"/>
              </a:ext>
            </a:extLst>
          </p:cNvPr>
          <p:cNvSpPr>
            <a:spLocks noGrp="1"/>
          </p:cNvSpPr>
          <p:nvPr>
            <p:ph type="dt" sz="half" idx="10"/>
          </p:nvPr>
        </p:nvSpPr>
        <p:spPr/>
        <p:txBody>
          <a:bodyPr/>
          <a:lstStyle/>
          <a:p>
            <a:pPr>
              <a:defRPr/>
            </a:pPr>
            <a:r>
              <a:rPr lang="en-US"/>
              <a:t>Winter 2007</a:t>
            </a:r>
          </a:p>
        </p:txBody>
      </p:sp>
      <p:sp>
        <p:nvSpPr>
          <p:cNvPr id="5" name="Footer Placeholder 4">
            <a:extLst>
              <a:ext uri="{FF2B5EF4-FFF2-40B4-BE49-F238E27FC236}">
                <a16:creationId xmlns:a16="http://schemas.microsoft.com/office/drawing/2014/main" id="{25A9AFD3-2717-7F4D-6E49-36F4C9333996}"/>
              </a:ext>
            </a:extLst>
          </p:cNvPr>
          <p:cNvSpPr>
            <a:spLocks noGrp="1"/>
          </p:cNvSpPr>
          <p:nvPr>
            <p:ph type="ftr" sz="quarter" idx="11"/>
          </p:nvPr>
        </p:nvSpPr>
        <p:spPr/>
        <p:txBody>
          <a:bodyPr/>
          <a:lstStyle/>
          <a:p>
            <a:pPr>
              <a:defRPr/>
            </a:pPr>
            <a:r>
              <a:rPr lang="en-US"/>
              <a:t>R. Todd Lines</a:t>
            </a:r>
          </a:p>
        </p:txBody>
      </p:sp>
      <p:sp>
        <p:nvSpPr>
          <p:cNvPr id="6" name="Slide Number Placeholder 5">
            <a:extLst>
              <a:ext uri="{FF2B5EF4-FFF2-40B4-BE49-F238E27FC236}">
                <a16:creationId xmlns:a16="http://schemas.microsoft.com/office/drawing/2014/main" id="{141D43D6-F351-63A0-4081-45D705323DF7}"/>
              </a:ext>
            </a:extLst>
          </p:cNvPr>
          <p:cNvSpPr>
            <a:spLocks noGrp="1"/>
          </p:cNvSpPr>
          <p:nvPr>
            <p:ph type="sldNum" sz="quarter" idx="12"/>
          </p:nvPr>
        </p:nvSpPr>
        <p:spPr/>
        <p:txBody>
          <a:bodyPr/>
          <a:lstStyle/>
          <a:p>
            <a:pPr>
              <a:defRPr/>
            </a:pPr>
            <a:fld id="{2DBDB760-DA83-4968-AA05-0D1AA630DDB0}" type="slidenum">
              <a:rPr lang="en-US" smtClean="0"/>
              <a:pPr>
                <a:defRPr/>
              </a:pPr>
              <a:t>12</a:t>
            </a:fld>
            <a:endParaRPr lang="en-US"/>
          </a:p>
        </p:txBody>
      </p:sp>
    </p:spTree>
    <p:extLst>
      <p:ext uri="{BB962C8B-B14F-4D97-AF65-F5344CB8AC3E}">
        <p14:creationId xmlns:p14="http://schemas.microsoft.com/office/powerpoint/2010/main" val="1573763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DB7B61CA-0399-4FB8-AEDB-B8786263B5C7}" type="slidenum">
              <a:rPr lang="en-US" altLang="en-US" sz="1400" smtClean="0"/>
              <a:pPr eaLnBrk="1" hangingPunct="1">
                <a:spcBef>
                  <a:spcPct val="0"/>
                </a:spcBef>
                <a:buFontTx/>
                <a:buNone/>
              </a:pPr>
              <a:t>13</a:t>
            </a:fld>
            <a:endParaRPr lang="en-US" altLang="en-US" sz="1400"/>
          </a:p>
        </p:txBody>
      </p:sp>
      <p:sp>
        <p:nvSpPr>
          <p:cNvPr id="6147" name="Rectangle 2"/>
          <p:cNvSpPr>
            <a:spLocks noGrp="1" noChangeArrowheads="1"/>
          </p:cNvSpPr>
          <p:nvPr>
            <p:ph type="title"/>
          </p:nvPr>
        </p:nvSpPr>
        <p:spPr/>
        <p:txBody>
          <a:bodyPr/>
          <a:lstStyle/>
          <a:p>
            <a:pPr eaLnBrk="1" hangingPunct="1"/>
            <a:r>
              <a:rPr lang="en-US" altLang="en-US"/>
              <a:t>Demonstration</a:t>
            </a:r>
          </a:p>
        </p:txBody>
      </p:sp>
      <p:sp>
        <p:nvSpPr>
          <p:cNvPr id="6148" name="Rectangle 3"/>
          <p:cNvSpPr>
            <a:spLocks noGrp="1" noChangeArrowheads="1"/>
          </p:cNvSpPr>
          <p:nvPr>
            <p:ph type="body" idx="1"/>
          </p:nvPr>
        </p:nvSpPr>
        <p:spPr/>
        <p:txBody>
          <a:bodyPr/>
          <a:lstStyle/>
          <a:p>
            <a:pPr eaLnBrk="1" hangingPunct="1"/>
            <a:r>
              <a:rPr lang="en-US" altLang="en-US" dirty="0">
                <a:hlinkClick r:id="rId2"/>
              </a:rPr>
              <a:t>https://phet.colorado.edu/en/simulation/fluid-pressure-and-flow</a:t>
            </a:r>
            <a:r>
              <a:rPr lang="en-US" altLang="en-US" dirty="0"/>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2"/>
          </p:nvPr>
        </p:nvSpPr>
        <p:spPr>
          <a:noFill/>
        </p:spPr>
        <p:txBody>
          <a:bodyPr/>
          <a:lstStyle/>
          <a:p>
            <a:fld id="{A2F042D0-E792-4C36-89C1-64E9E436B602}" type="slidenum">
              <a:rPr lang="en-US" smtClean="0"/>
              <a:pPr/>
              <a:t>14</a:t>
            </a:fld>
            <a:endParaRPr lang="en-US"/>
          </a:p>
        </p:txBody>
      </p:sp>
      <p:sp>
        <p:nvSpPr>
          <p:cNvPr id="63491" name="Rectangle 2"/>
          <p:cNvSpPr>
            <a:spLocks noGrp="1" noChangeArrowheads="1"/>
          </p:cNvSpPr>
          <p:nvPr>
            <p:ph type="title"/>
          </p:nvPr>
        </p:nvSpPr>
        <p:spPr/>
        <p:txBody>
          <a:bodyPr/>
          <a:lstStyle/>
          <a:p>
            <a:pPr eaLnBrk="1" hangingPunct="1"/>
            <a:r>
              <a:rPr lang="en-US"/>
              <a:t>Question 123.6.8</a:t>
            </a:r>
          </a:p>
        </p:txBody>
      </p:sp>
      <p:sp>
        <p:nvSpPr>
          <p:cNvPr id="63492" name="Rectangle 3"/>
          <p:cNvSpPr>
            <a:spLocks noGrp="1" noChangeArrowheads="1"/>
          </p:cNvSpPr>
          <p:nvPr>
            <p:ph type="body" idx="1"/>
          </p:nvPr>
        </p:nvSpPr>
        <p:spPr/>
        <p:txBody>
          <a:bodyPr/>
          <a:lstStyle/>
          <a:p>
            <a:pPr marL="609600" indent="-609600" eaLnBrk="1" hangingPunct="1">
              <a:buFontTx/>
              <a:buNone/>
            </a:pPr>
            <a:r>
              <a:rPr lang="en-US"/>
              <a:t>A blood platelet drifts along with the flow of blood through an artery that is partially blocked by deposits. As the platelet moves from the narrow region to the wider region, it experiences    	</a:t>
            </a:r>
          </a:p>
          <a:p>
            <a:pPr marL="609600" indent="-609600" eaLnBrk="1" hangingPunct="1">
              <a:buFontTx/>
              <a:buAutoNum type="alphaLcParenR"/>
            </a:pPr>
            <a:r>
              <a:rPr lang="en-US"/>
              <a:t>an increase in pressure</a:t>
            </a:r>
          </a:p>
          <a:p>
            <a:pPr marL="609600" indent="-609600" eaLnBrk="1" hangingPunct="1">
              <a:buFontTx/>
              <a:buAutoNum type="alphaLcParenR"/>
            </a:pPr>
            <a:r>
              <a:rPr lang="en-US"/>
              <a:t>no change in pressure</a:t>
            </a:r>
          </a:p>
          <a:p>
            <a:pPr marL="609600" indent="-609600" eaLnBrk="1" hangingPunct="1">
              <a:buFontTx/>
              <a:buAutoNum type="alphaLcParenR"/>
            </a:pPr>
            <a:r>
              <a:rPr lang="en-US"/>
              <a:t>a decrease in pressure.</a:t>
            </a:r>
          </a:p>
        </p:txBody>
      </p:sp>
      <p:pic>
        <p:nvPicPr>
          <p:cNvPr id="63493" name="Picture 4" descr="J4XB8525"/>
          <p:cNvPicPr>
            <a:picLocks noChangeAspect="1" noChangeArrowheads="1"/>
          </p:cNvPicPr>
          <p:nvPr/>
        </p:nvPicPr>
        <p:blipFill>
          <a:blip r:embed="rId2" cstate="print"/>
          <a:srcRect/>
          <a:stretch>
            <a:fillRect/>
          </a:stretch>
        </p:blipFill>
        <p:spPr bwMode="auto">
          <a:xfrm>
            <a:off x="5981700" y="4697413"/>
            <a:ext cx="2543175" cy="644525"/>
          </a:xfrm>
          <a:prstGeom prst="rect">
            <a:avLst/>
          </a:prstGeom>
          <a:noFill/>
          <a:ln w="9525">
            <a:noFill/>
            <a:miter lim="800000"/>
            <a:headEnd/>
            <a:tailEnd/>
          </a:ln>
        </p:spPr>
      </p:pic>
    </p:spTree>
    <p:extLst>
      <p:ext uri="{BB962C8B-B14F-4D97-AF65-F5344CB8AC3E}">
        <p14:creationId xmlns:p14="http://schemas.microsoft.com/office/powerpoint/2010/main" val="1499389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a:noFill/>
        </p:spPr>
        <p:txBody>
          <a:bodyPr/>
          <a:lstStyle/>
          <a:p>
            <a:fld id="{1A0110B0-4474-4E4E-A21D-0820D4E2F2A9}" type="slidenum">
              <a:rPr lang="en-US" smtClean="0"/>
              <a:pPr/>
              <a:t>15</a:t>
            </a:fld>
            <a:endParaRPr lang="en-US"/>
          </a:p>
        </p:txBody>
      </p:sp>
      <p:sp>
        <p:nvSpPr>
          <p:cNvPr id="56323" name="Rectangle 2"/>
          <p:cNvSpPr>
            <a:spLocks noGrp="1" noChangeArrowheads="1"/>
          </p:cNvSpPr>
          <p:nvPr>
            <p:ph type="title"/>
          </p:nvPr>
        </p:nvSpPr>
        <p:spPr/>
        <p:txBody>
          <a:bodyPr/>
          <a:lstStyle/>
          <a:p>
            <a:pPr eaLnBrk="1" hangingPunct="1"/>
            <a:r>
              <a:rPr lang="en-US" dirty="0"/>
              <a:t>Question 123.6.1</a:t>
            </a:r>
          </a:p>
        </p:txBody>
      </p:sp>
      <p:sp>
        <p:nvSpPr>
          <p:cNvPr id="56324" name="Rectangle 3"/>
          <p:cNvSpPr>
            <a:spLocks noGrp="1" noChangeArrowheads="1"/>
          </p:cNvSpPr>
          <p:nvPr>
            <p:ph type="body" idx="1"/>
          </p:nvPr>
        </p:nvSpPr>
        <p:spPr/>
        <p:txBody>
          <a:bodyPr/>
          <a:lstStyle/>
          <a:p>
            <a:pPr marL="609600" indent="-609600" eaLnBrk="1" hangingPunct="1">
              <a:buFontTx/>
              <a:buNone/>
            </a:pPr>
            <a:r>
              <a:rPr lang="en-US"/>
              <a:t>Turbulent refers to </a:t>
            </a:r>
          </a:p>
          <a:p>
            <a:pPr marL="609600" indent="-609600" eaLnBrk="1" hangingPunct="1">
              <a:buFontTx/>
              <a:buAutoNum type="alphaLcParenR"/>
            </a:pPr>
            <a:r>
              <a:rPr lang="en-US"/>
              <a:t>Faster or more powerful flow</a:t>
            </a:r>
          </a:p>
          <a:p>
            <a:pPr marL="609600" indent="-609600" eaLnBrk="1" hangingPunct="1">
              <a:buFontTx/>
              <a:buAutoNum type="alphaLcParenR"/>
            </a:pPr>
            <a:r>
              <a:rPr lang="en-US"/>
              <a:t>Flow from two or more sources which mutually increase the total flow velocity</a:t>
            </a:r>
          </a:p>
          <a:p>
            <a:pPr marL="609600" indent="-609600" eaLnBrk="1" hangingPunct="1">
              <a:buFontTx/>
              <a:buAutoNum type="alphaLcParenR"/>
            </a:pPr>
            <a:r>
              <a:rPr lang="en-US"/>
              <a:t>Apparel warn on the head in Middle and Far Eastern countries.</a:t>
            </a:r>
          </a:p>
          <a:p>
            <a:pPr marL="609600" indent="-609600" eaLnBrk="1" hangingPunct="1">
              <a:buFontTx/>
              <a:buAutoNum type="alphaLcParenR"/>
            </a:pPr>
            <a:r>
              <a:rPr lang="en-US"/>
              <a:t>Non laminar flow</a:t>
            </a:r>
          </a:p>
        </p:txBody>
      </p:sp>
    </p:spTree>
    <p:extLst>
      <p:ext uri="{BB962C8B-B14F-4D97-AF65-F5344CB8AC3E}">
        <p14:creationId xmlns:p14="http://schemas.microsoft.com/office/powerpoint/2010/main" val="2103628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5539EE9F-B5BE-4D14-B0AF-1F788FAE1850}" type="slidenum">
              <a:rPr lang="en-US" altLang="en-US" sz="1400" smtClean="0"/>
              <a:pPr eaLnBrk="1" hangingPunct="1">
                <a:spcBef>
                  <a:spcPct val="0"/>
                </a:spcBef>
                <a:buFontTx/>
                <a:buNone/>
              </a:pPr>
              <a:t>16</a:t>
            </a:fld>
            <a:endParaRPr lang="en-US" altLang="en-US" sz="1400"/>
          </a:p>
        </p:txBody>
      </p:sp>
      <p:sp>
        <p:nvSpPr>
          <p:cNvPr id="3075" name="Rectangle 2"/>
          <p:cNvSpPr>
            <a:spLocks noGrp="1" noChangeArrowheads="1"/>
          </p:cNvSpPr>
          <p:nvPr>
            <p:ph type="title"/>
          </p:nvPr>
        </p:nvSpPr>
        <p:spPr/>
        <p:txBody>
          <a:bodyPr/>
          <a:lstStyle/>
          <a:p>
            <a:pPr eaLnBrk="1" hangingPunct="1"/>
            <a:r>
              <a:rPr lang="en-US" altLang="en-US"/>
              <a:t>Approximation!</a:t>
            </a:r>
          </a:p>
        </p:txBody>
      </p:sp>
      <p:sp>
        <p:nvSpPr>
          <p:cNvPr id="3076" name="Rectangle 3"/>
          <p:cNvSpPr>
            <a:spLocks noGrp="1" noChangeArrowheads="1"/>
          </p:cNvSpPr>
          <p:nvPr>
            <p:ph type="body" idx="1"/>
          </p:nvPr>
        </p:nvSpPr>
        <p:spPr/>
        <p:txBody>
          <a:bodyPr/>
          <a:lstStyle/>
          <a:p>
            <a:pPr eaLnBrk="1" hangingPunct="1"/>
            <a:r>
              <a:rPr lang="en-US" altLang="en-US" i="1"/>
              <a:t>We will limit our study to laminar, nonviscus, irrotational, incompressible fluids.</a:t>
            </a:r>
          </a:p>
          <a:p>
            <a:pPr eaLnBrk="1" hangingPunct="1"/>
            <a:endParaRPr lang="en-US" altLang="en-US"/>
          </a:p>
        </p:txBody>
      </p:sp>
      <p:pic>
        <p:nvPicPr>
          <p:cNvPr id="3077" name="Picture 4" descr="10_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3092450"/>
            <a:ext cx="5695950" cy="28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a:xfrm>
            <a:off x="3984811" y="6204884"/>
            <a:ext cx="2895600" cy="476250"/>
          </a:xfrm>
        </p:spPr>
        <p:txBody>
          <a:bodyPr/>
          <a:lstStyle/>
          <a:p>
            <a:pPr>
              <a:defRPr/>
            </a:pPr>
            <a:r>
              <a:rPr lang="en-US" dirty="0">
                <a:hlinkClick r:id="rId2"/>
              </a:rPr>
              <a:t>NASA Langley CRGIS</a:t>
            </a:r>
            <a:r>
              <a:rPr lang="en-US" dirty="0">
                <a:hlinkClick r:id="rId3"/>
              </a:rPr>
              <a:t> https://www.youtube.com/watch?v=3_WgkVQWtno</a:t>
            </a:r>
            <a:r>
              <a:rPr lang="en-US" dirty="0"/>
              <a:t> </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17</a:t>
            </a:fld>
            <a:endParaRPr lang="en-US"/>
          </a:p>
        </p:txBody>
      </p:sp>
      <p:sp>
        <p:nvSpPr>
          <p:cNvPr id="16" name="TextBox 15"/>
          <p:cNvSpPr txBox="1"/>
          <p:nvPr/>
        </p:nvSpPr>
        <p:spPr>
          <a:xfrm>
            <a:off x="914400" y="2003612"/>
            <a:ext cx="184731" cy="369332"/>
          </a:xfrm>
          <a:prstGeom prst="rect">
            <a:avLst/>
          </a:prstGeom>
          <a:pattFill prst="pct5">
            <a:fgClr>
              <a:schemeClr val="accent1"/>
            </a:fgClr>
            <a:bgClr>
              <a:schemeClr val="bg1"/>
            </a:bgClr>
          </a:pattFill>
        </p:spPr>
        <p:txBody>
          <a:bodyPr wrap="none" rtlCol="0">
            <a:spAutoFit/>
          </a:bodyPr>
          <a:lstStyle/>
          <a:p>
            <a:endParaRPr lang="en-US" dirty="0"/>
          </a:p>
        </p:txBody>
      </p:sp>
      <p:sp>
        <p:nvSpPr>
          <p:cNvPr id="17" name="TextBox 16"/>
          <p:cNvSpPr txBox="1"/>
          <p:nvPr/>
        </p:nvSpPr>
        <p:spPr>
          <a:xfrm>
            <a:off x="1385047" y="2003612"/>
            <a:ext cx="184731" cy="369332"/>
          </a:xfrm>
          <a:prstGeom prst="rect">
            <a:avLst/>
          </a:prstGeom>
          <a:pattFill prst="pct5">
            <a:fgClr>
              <a:schemeClr val="accent1"/>
            </a:fgClr>
            <a:bgClr>
              <a:schemeClr val="bg1"/>
            </a:bgClr>
          </a:pattFill>
        </p:spPr>
        <p:txBody>
          <a:bodyPr wrap="none" rtlCol="0">
            <a:spAutoFit/>
          </a:bodyPr>
          <a:lstStyle/>
          <a:p>
            <a:endParaRPr lang="en-US" dirty="0"/>
          </a:p>
        </p:txBody>
      </p:sp>
      <p:grpSp>
        <p:nvGrpSpPr>
          <p:cNvPr id="25" name="Group 24"/>
          <p:cNvGrpSpPr/>
          <p:nvPr/>
        </p:nvGrpSpPr>
        <p:grpSpPr>
          <a:xfrm>
            <a:off x="4249271" y="134471"/>
            <a:ext cx="4303058" cy="5728447"/>
            <a:chOff x="4249271" y="134471"/>
            <a:chExt cx="4303058" cy="5728447"/>
          </a:xfrm>
        </p:grpSpPr>
        <p:pic>
          <p:nvPicPr>
            <p:cNvPr id="7" name="Picture 6"/>
            <p:cNvPicPr>
              <a:picLocks noChangeAspect="1"/>
            </p:cNvPicPr>
            <p:nvPr/>
          </p:nvPicPr>
          <p:blipFill rotWithShape="1">
            <a:blip r:embed="rId4"/>
            <a:srcRect t="13079" b="10155"/>
            <a:stretch/>
          </p:blipFill>
          <p:spPr>
            <a:xfrm>
              <a:off x="4303058" y="201705"/>
              <a:ext cx="4204039" cy="1815353"/>
            </a:xfrm>
            <a:prstGeom prst="rect">
              <a:avLst/>
            </a:prstGeom>
          </p:spPr>
        </p:pic>
        <p:pic>
          <p:nvPicPr>
            <p:cNvPr id="8" name="Picture 7"/>
            <p:cNvPicPr>
              <a:picLocks noChangeAspect="1"/>
            </p:cNvPicPr>
            <p:nvPr/>
          </p:nvPicPr>
          <p:blipFill rotWithShape="1">
            <a:blip r:embed="rId5"/>
            <a:srcRect t="10843" b="8761"/>
            <a:stretch/>
          </p:blipFill>
          <p:spPr>
            <a:xfrm>
              <a:off x="4289613" y="1990165"/>
              <a:ext cx="4222375" cy="1909482"/>
            </a:xfrm>
            <a:prstGeom prst="rect">
              <a:avLst/>
            </a:prstGeom>
          </p:spPr>
        </p:pic>
        <p:pic>
          <p:nvPicPr>
            <p:cNvPr id="13" name="Picture 12"/>
            <p:cNvPicPr>
              <a:picLocks noChangeAspect="1"/>
            </p:cNvPicPr>
            <p:nvPr/>
          </p:nvPicPr>
          <p:blipFill rotWithShape="1">
            <a:blip r:embed="rId6"/>
            <a:srcRect t="9835" b="7841"/>
            <a:stretch/>
          </p:blipFill>
          <p:spPr>
            <a:xfrm>
              <a:off x="4289614" y="3872753"/>
              <a:ext cx="4222375" cy="1955267"/>
            </a:xfrm>
            <a:prstGeom prst="rect">
              <a:avLst/>
            </a:prstGeom>
          </p:spPr>
        </p:pic>
        <p:sp>
          <p:nvSpPr>
            <p:cNvPr id="14" name="Rectangle 13"/>
            <p:cNvSpPr/>
            <p:nvPr/>
          </p:nvSpPr>
          <p:spPr>
            <a:xfrm>
              <a:off x="4249271" y="134471"/>
              <a:ext cx="4303058" cy="5728447"/>
            </a:xfrm>
            <a:prstGeom prst="rect">
              <a:avLst/>
            </a:prstGeom>
            <a:noFill/>
            <a:ln w="1143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706470" y="1532965"/>
              <a:ext cx="1672253" cy="369332"/>
            </a:xfrm>
            <a:prstGeom prst="rect">
              <a:avLst/>
            </a:prstGeom>
            <a:noFill/>
          </p:spPr>
          <p:txBody>
            <a:bodyPr wrap="none" rtlCol="0">
              <a:spAutoFit/>
            </a:bodyPr>
            <a:lstStyle/>
            <a:p>
              <a:r>
                <a:rPr lang="en-US" b="1" dirty="0">
                  <a:solidFill>
                    <a:schemeClr val="bg1"/>
                  </a:solidFill>
                </a:rPr>
                <a:t>Laminar Flow</a:t>
              </a:r>
            </a:p>
          </p:txBody>
        </p:sp>
        <p:sp>
          <p:nvSpPr>
            <p:cNvPr id="19" name="TextBox 18"/>
            <p:cNvSpPr txBox="1"/>
            <p:nvPr/>
          </p:nvSpPr>
          <p:spPr>
            <a:xfrm>
              <a:off x="6190129" y="3352800"/>
              <a:ext cx="1411477" cy="369332"/>
            </a:xfrm>
            <a:prstGeom prst="rect">
              <a:avLst/>
            </a:prstGeom>
            <a:noFill/>
          </p:spPr>
          <p:txBody>
            <a:bodyPr wrap="none" rtlCol="0">
              <a:spAutoFit/>
            </a:bodyPr>
            <a:lstStyle/>
            <a:p>
              <a:r>
                <a:rPr lang="en-US" b="1" dirty="0">
                  <a:solidFill>
                    <a:schemeClr val="bg1"/>
                  </a:solidFill>
                </a:rPr>
                <a:t>Turbulence</a:t>
              </a:r>
            </a:p>
          </p:txBody>
        </p:sp>
        <p:cxnSp>
          <p:nvCxnSpPr>
            <p:cNvPr id="21" name="Straight Arrow Connector 20"/>
            <p:cNvCxnSpPr/>
            <p:nvPr/>
          </p:nvCxnSpPr>
          <p:spPr>
            <a:xfrm flipH="1" flipV="1">
              <a:off x="5082988" y="2823882"/>
              <a:ext cx="1075765" cy="73958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450106" y="5374341"/>
              <a:ext cx="1411477" cy="369332"/>
            </a:xfrm>
            <a:prstGeom prst="rect">
              <a:avLst/>
            </a:prstGeom>
            <a:noFill/>
          </p:spPr>
          <p:txBody>
            <a:bodyPr wrap="none" rtlCol="0">
              <a:spAutoFit/>
            </a:bodyPr>
            <a:lstStyle/>
            <a:p>
              <a:r>
                <a:rPr lang="en-US" b="1" dirty="0">
                  <a:solidFill>
                    <a:schemeClr val="bg1"/>
                  </a:solidFill>
                </a:rPr>
                <a:t>Turbulence</a:t>
              </a:r>
            </a:p>
          </p:txBody>
        </p:sp>
        <p:cxnSp>
          <p:nvCxnSpPr>
            <p:cNvPr id="23" name="Straight Arrow Connector 22"/>
            <p:cNvCxnSpPr/>
            <p:nvPr/>
          </p:nvCxnSpPr>
          <p:spPr>
            <a:xfrm flipH="1" flipV="1">
              <a:off x="5342965" y="4845423"/>
              <a:ext cx="1075765" cy="73958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7419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dirty="0"/>
              <a:t>https://history.nasa.gov/SP-4103/app-f.htm</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18</a:t>
            </a:fld>
            <a:endParaRPr lang="en-US"/>
          </a:p>
        </p:txBody>
      </p:sp>
      <p:pic>
        <p:nvPicPr>
          <p:cNvPr id="7" name="Picture 6"/>
          <p:cNvPicPr>
            <a:picLocks noChangeAspect="1"/>
          </p:cNvPicPr>
          <p:nvPr/>
        </p:nvPicPr>
        <p:blipFill>
          <a:blip r:embed="rId2"/>
          <a:stretch>
            <a:fillRect/>
          </a:stretch>
        </p:blipFill>
        <p:spPr>
          <a:xfrm>
            <a:off x="2895600" y="1162050"/>
            <a:ext cx="3352800" cy="4533900"/>
          </a:xfrm>
          <a:prstGeom prst="rect">
            <a:avLst/>
          </a:prstGeom>
        </p:spPr>
      </p:pic>
    </p:spTree>
    <p:extLst>
      <p:ext uri="{BB962C8B-B14F-4D97-AF65-F5344CB8AC3E}">
        <p14:creationId xmlns:p14="http://schemas.microsoft.com/office/powerpoint/2010/main" val="164428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endParaRPr lang="en-US" altLang="en-US"/>
          </a:p>
        </p:txBody>
      </p:sp>
      <p:sp>
        <p:nvSpPr>
          <p:cNvPr id="409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a:t>Winter 2007</a:t>
            </a:r>
          </a:p>
        </p:txBody>
      </p:sp>
      <p:sp>
        <p:nvSpPr>
          <p:cNvPr id="410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a:t>R. Todd Lines</a:t>
            </a:r>
          </a:p>
        </p:txBody>
      </p:sp>
      <p:sp>
        <p:nvSpPr>
          <p:cNvPr id="410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FF435F6E-04C9-4A59-AEC8-D8AA20E5684B}" type="slidenum">
              <a:rPr lang="en-US" altLang="en-US" sz="1400" smtClean="0"/>
              <a:pPr eaLnBrk="1" hangingPunct="1">
                <a:spcBef>
                  <a:spcPct val="0"/>
                </a:spcBef>
                <a:buFontTx/>
                <a:buNone/>
              </a:pPr>
              <a:t>19</a:t>
            </a:fld>
            <a:endParaRPr lang="en-US" altLang="en-US" sz="1400"/>
          </a:p>
        </p:txBody>
      </p:sp>
      <p:pic>
        <p:nvPicPr>
          <p:cNvPr id="4102" name="Picture 2" descr="File:Streamlines around a NACA 0012.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8" y="1843088"/>
            <a:ext cx="831215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TextBox 6"/>
          <p:cNvSpPr txBox="1">
            <a:spLocks noChangeArrowheads="1"/>
          </p:cNvSpPr>
          <p:nvPr/>
        </p:nvSpPr>
        <p:spPr bwMode="auto">
          <a:xfrm>
            <a:off x="4068763" y="4368800"/>
            <a:ext cx="18526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t>Higher Pressure</a:t>
            </a:r>
          </a:p>
        </p:txBody>
      </p:sp>
      <p:sp>
        <p:nvSpPr>
          <p:cNvPr id="4104" name="TextBox 9"/>
          <p:cNvSpPr txBox="1">
            <a:spLocks noChangeArrowheads="1"/>
          </p:cNvSpPr>
          <p:nvPr/>
        </p:nvSpPr>
        <p:spPr bwMode="auto">
          <a:xfrm>
            <a:off x="4127500" y="3360738"/>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t>Lower Pressure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D2621-88E5-AD64-5ABC-CC4AFA6816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BA88CD7-8852-24C0-EA01-1CB7C516913F}"/>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2C81D52D-DD87-0B39-D6C5-C0F44DC0CBEF}"/>
              </a:ext>
            </a:extLst>
          </p:cNvPr>
          <p:cNvSpPr>
            <a:spLocks noGrp="1"/>
          </p:cNvSpPr>
          <p:nvPr>
            <p:ph type="dt" sz="half" idx="10"/>
          </p:nvPr>
        </p:nvSpPr>
        <p:spPr/>
        <p:txBody>
          <a:bodyPr/>
          <a:lstStyle/>
          <a:p>
            <a:pPr>
              <a:defRPr/>
            </a:pPr>
            <a:r>
              <a:rPr lang="en-US"/>
              <a:t>Winter 2007</a:t>
            </a:r>
          </a:p>
        </p:txBody>
      </p:sp>
      <p:sp>
        <p:nvSpPr>
          <p:cNvPr id="5" name="Footer Placeholder 4">
            <a:extLst>
              <a:ext uri="{FF2B5EF4-FFF2-40B4-BE49-F238E27FC236}">
                <a16:creationId xmlns:a16="http://schemas.microsoft.com/office/drawing/2014/main" id="{2B74881C-1E6E-1F83-1FE3-3E88F239D606}"/>
              </a:ext>
            </a:extLst>
          </p:cNvPr>
          <p:cNvSpPr>
            <a:spLocks noGrp="1"/>
          </p:cNvSpPr>
          <p:nvPr>
            <p:ph type="ftr" sz="quarter" idx="11"/>
          </p:nvPr>
        </p:nvSpPr>
        <p:spPr/>
        <p:txBody>
          <a:bodyPr/>
          <a:lstStyle/>
          <a:p>
            <a:pPr>
              <a:defRPr/>
            </a:pPr>
            <a:r>
              <a:rPr lang="en-US"/>
              <a:t>R. Todd Lines</a:t>
            </a:r>
          </a:p>
        </p:txBody>
      </p:sp>
      <p:sp>
        <p:nvSpPr>
          <p:cNvPr id="6" name="Slide Number Placeholder 5">
            <a:extLst>
              <a:ext uri="{FF2B5EF4-FFF2-40B4-BE49-F238E27FC236}">
                <a16:creationId xmlns:a16="http://schemas.microsoft.com/office/drawing/2014/main" id="{BA326EDD-B657-1313-41EA-C3F1B41D95AF}"/>
              </a:ext>
            </a:extLst>
          </p:cNvPr>
          <p:cNvSpPr>
            <a:spLocks noGrp="1"/>
          </p:cNvSpPr>
          <p:nvPr>
            <p:ph type="sldNum" sz="quarter" idx="12"/>
          </p:nvPr>
        </p:nvSpPr>
        <p:spPr/>
        <p:txBody>
          <a:bodyPr/>
          <a:lstStyle/>
          <a:p>
            <a:pPr>
              <a:defRPr/>
            </a:pPr>
            <a:fld id="{2DBDB760-DA83-4968-AA05-0D1AA630DDB0}" type="slidenum">
              <a:rPr lang="en-US" smtClean="0"/>
              <a:pPr>
                <a:defRPr/>
              </a:pPr>
              <a:t>2</a:t>
            </a:fld>
            <a:endParaRPr lang="en-US"/>
          </a:p>
        </p:txBody>
      </p:sp>
    </p:spTree>
    <p:extLst>
      <p:ext uri="{BB962C8B-B14F-4D97-AF65-F5344CB8AC3E}">
        <p14:creationId xmlns:p14="http://schemas.microsoft.com/office/powerpoint/2010/main" val="1662379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20</a:t>
            </a:fld>
            <a:endParaRPr lang="en-US"/>
          </a:p>
        </p:txBody>
      </p:sp>
      <p:pic>
        <p:nvPicPr>
          <p:cNvPr id="7" name="Picture 6"/>
          <p:cNvPicPr>
            <a:picLocks noChangeAspect="1"/>
          </p:cNvPicPr>
          <p:nvPr/>
        </p:nvPicPr>
        <p:blipFill>
          <a:blip r:embed="rId2"/>
          <a:stretch>
            <a:fillRect/>
          </a:stretch>
        </p:blipFill>
        <p:spPr>
          <a:xfrm>
            <a:off x="0" y="699247"/>
            <a:ext cx="10303434" cy="5795682"/>
          </a:xfrm>
          <a:prstGeom prst="rect">
            <a:avLst/>
          </a:prstGeom>
        </p:spPr>
      </p:pic>
    </p:spTree>
    <p:extLst>
      <p:ext uri="{BB962C8B-B14F-4D97-AF65-F5344CB8AC3E}">
        <p14:creationId xmlns:p14="http://schemas.microsoft.com/office/powerpoint/2010/main" val="2906432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21</a:t>
            </a:fld>
            <a:endParaRPr lang="en-US"/>
          </a:p>
        </p:txBody>
      </p:sp>
      <p:pic>
        <p:nvPicPr>
          <p:cNvPr id="8" name="Picture 7"/>
          <p:cNvPicPr>
            <a:picLocks noChangeAspect="1"/>
          </p:cNvPicPr>
          <p:nvPr/>
        </p:nvPicPr>
        <p:blipFill>
          <a:blip r:embed="rId2"/>
          <a:stretch>
            <a:fillRect/>
          </a:stretch>
        </p:blipFill>
        <p:spPr>
          <a:xfrm>
            <a:off x="0" y="982577"/>
            <a:ext cx="9851534" cy="5541488"/>
          </a:xfrm>
          <a:prstGeom prst="rect">
            <a:avLst/>
          </a:prstGeom>
        </p:spPr>
      </p:pic>
    </p:spTree>
    <p:extLst>
      <p:ext uri="{BB962C8B-B14F-4D97-AF65-F5344CB8AC3E}">
        <p14:creationId xmlns:p14="http://schemas.microsoft.com/office/powerpoint/2010/main" val="301307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22</a:t>
            </a:fld>
            <a:endParaRPr lang="en-US"/>
          </a:p>
        </p:txBody>
      </p:sp>
      <p:pic>
        <p:nvPicPr>
          <p:cNvPr id="7" name="Picture 6"/>
          <p:cNvPicPr>
            <a:picLocks noChangeAspect="1"/>
          </p:cNvPicPr>
          <p:nvPr/>
        </p:nvPicPr>
        <p:blipFill>
          <a:blip r:embed="rId2"/>
          <a:stretch>
            <a:fillRect/>
          </a:stretch>
        </p:blipFill>
        <p:spPr>
          <a:xfrm>
            <a:off x="0" y="1343076"/>
            <a:ext cx="9206662" cy="5178748"/>
          </a:xfrm>
          <a:prstGeom prst="rect">
            <a:avLst/>
          </a:prstGeom>
        </p:spPr>
      </p:pic>
    </p:spTree>
    <p:extLst>
      <p:ext uri="{BB962C8B-B14F-4D97-AF65-F5344CB8AC3E}">
        <p14:creationId xmlns:p14="http://schemas.microsoft.com/office/powerpoint/2010/main" val="2219027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23</a:t>
            </a:fld>
            <a:endParaRPr lang="en-US"/>
          </a:p>
        </p:txBody>
      </p:sp>
      <p:pic>
        <p:nvPicPr>
          <p:cNvPr id="7" name="Picture 6"/>
          <p:cNvPicPr>
            <a:picLocks noChangeAspect="1"/>
          </p:cNvPicPr>
          <p:nvPr/>
        </p:nvPicPr>
        <p:blipFill>
          <a:blip r:embed="rId2"/>
          <a:stretch>
            <a:fillRect/>
          </a:stretch>
        </p:blipFill>
        <p:spPr>
          <a:xfrm>
            <a:off x="0" y="1263820"/>
            <a:ext cx="9144000" cy="5143500"/>
          </a:xfrm>
          <a:prstGeom prst="rect">
            <a:avLst/>
          </a:prstGeom>
        </p:spPr>
      </p:pic>
    </p:spTree>
    <p:extLst>
      <p:ext uri="{BB962C8B-B14F-4D97-AF65-F5344CB8AC3E}">
        <p14:creationId xmlns:p14="http://schemas.microsoft.com/office/powerpoint/2010/main" val="730926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24</a:t>
            </a:fld>
            <a:endParaRPr lang="en-US"/>
          </a:p>
        </p:txBody>
      </p:sp>
      <p:pic>
        <p:nvPicPr>
          <p:cNvPr id="9" name="PH7cbLfxmbM"/>
          <p:cNvPicPr>
            <a:picLocks noGrp="1" noRot="1" noChangeAspect="1"/>
          </p:cNvPicPr>
          <p:nvPr>
            <p:ph idx="1"/>
            <a:videoFile r:link="rId1"/>
          </p:nvPr>
        </p:nvPicPr>
        <p:blipFill>
          <a:blip r:embed="rId3"/>
          <a:stretch>
            <a:fillRect/>
          </a:stretch>
        </p:blipFill>
        <p:spPr>
          <a:xfrm>
            <a:off x="0" y="1193146"/>
            <a:ext cx="9144000" cy="5143500"/>
          </a:xfrm>
          <a:prstGeom prst="rect">
            <a:avLst/>
          </a:prstGeom>
        </p:spPr>
      </p:pic>
    </p:spTree>
    <p:extLst>
      <p:ext uri="{BB962C8B-B14F-4D97-AF65-F5344CB8AC3E}">
        <p14:creationId xmlns:p14="http://schemas.microsoft.com/office/powerpoint/2010/main" val="4270269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a:noFill/>
        </p:spPr>
        <p:txBody>
          <a:bodyPr/>
          <a:lstStyle/>
          <a:p>
            <a:fld id="{7E91BB25-C5F5-4D13-98D7-38000220AAE1}" type="slidenum">
              <a:rPr lang="en-US" smtClean="0"/>
              <a:pPr/>
              <a:t>25</a:t>
            </a:fld>
            <a:endParaRPr lang="en-US"/>
          </a:p>
        </p:txBody>
      </p:sp>
      <p:sp>
        <p:nvSpPr>
          <p:cNvPr id="58371" name="Rectangle 2"/>
          <p:cNvSpPr>
            <a:spLocks noGrp="1" noChangeArrowheads="1"/>
          </p:cNvSpPr>
          <p:nvPr>
            <p:ph type="title"/>
          </p:nvPr>
        </p:nvSpPr>
        <p:spPr/>
        <p:txBody>
          <a:bodyPr/>
          <a:lstStyle/>
          <a:p>
            <a:pPr eaLnBrk="1" hangingPunct="1"/>
            <a:r>
              <a:rPr lang="en-US"/>
              <a:t>Question 123.6.3</a:t>
            </a:r>
          </a:p>
        </p:txBody>
      </p:sp>
      <p:sp>
        <p:nvSpPr>
          <p:cNvPr id="58372" name="Rectangle 3"/>
          <p:cNvSpPr>
            <a:spLocks noGrp="1" noChangeArrowheads="1"/>
          </p:cNvSpPr>
          <p:nvPr>
            <p:ph type="body" idx="1"/>
          </p:nvPr>
        </p:nvSpPr>
        <p:spPr/>
        <p:txBody>
          <a:bodyPr/>
          <a:lstStyle/>
          <a:p>
            <a:pPr marL="609600" indent="-609600" eaLnBrk="1" hangingPunct="1">
              <a:lnSpc>
                <a:spcPct val="90000"/>
              </a:lnSpc>
              <a:buFontTx/>
              <a:buNone/>
            </a:pPr>
            <a:r>
              <a:rPr lang="en-US"/>
              <a:t>For the purposes of our class a “streamline” is…</a:t>
            </a:r>
          </a:p>
          <a:p>
            <a:pPr marL="609600" indent="-609600" eaLnBrk="1" hangingPunct="1">
              <a:lnSpc>
                <a:spcPct val="90000"/>
              </a:lnSpc>
              <a:buFontTx/>
              <a:buAutoNum type="alphaLcParenR"/>
            </a:pPr>
            <a:r>
              <a:rPr lang="en-US"/>
              <a:t>A great place to go fishing</a:t>
            </a:r>
          </a:p>
          <a:p>
            <a:pPr marL="609600" indent="-609600" eaLnBrk="1" hangingPunct="1">
              <a:lnSpc>
                <a:spcPct val="90000"/>
              </a:lnSpc>
              <a:buFontTx/>
              <a:buAutoNum type="alphaLcParenR"/>
            </a:pPr>
            <a:r>
              <a:rPr lang="en-US"/>
              <a:t>A line indicating the path taken by a particle under laminar flow</a:t>
            </a:r>
          </a:p>
          <a:p>
            <a:pPr marL="609600" indent="-609600" eaLnBrk="1" hangingPunct="1">
              <a:lnSpc>
                <a:spcPct val="90000"/>
              </a:lnSpc>
              <a:buFontTx/>
              <a:buAutoNum type="alphaLcParenR"/>
            </a:pPr>
            <a:r>
              <a:rPr lang="en-US"/>
              <a:t>A line indicating where the maximum flow velocity will occur</a:t>
            </a:r>
          </a:p>
          <a:p>
            <a:pPr marL="609600" indent="-609600" eaLnBrk="1" hangingPunct="1">
              <a:lnSpc>
                <a:spcPct val="90000"/>
              </a:lnSpc>
              <a:buFontTx/>
              <a:buAutoNum type="alphaLcParenR"/>
            </a:pPr>
            <a:r>
              <a:rPr lang="en-US"/>
              <a:t>A line emanating from a positive charge and terminating at a negative charge.</a:t>
            </a:r>
          </a:p>
        </p:txBody>
      </p:sp>
    </p:spTree>
    <p:extLst>
      <p:ext uri="{BB962C8B-B14F-4D97-AF65-F5344CB8AC3E}">
        <p14:creationId xmlns:p14="http://schemas.microsoft.com/office/powerpoint/2010/main" val="355305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p>
            <a:fld id="{D1B19011-B6D7-43ED-9806-851B35649BAE}" type="slidenum">
              <a:rPr lang="en-US" smtClean="0"/>
              <a:pPr/>
              <a:t>26</a:t>
            </a:fld>
            <a:endParaRPr lang="en-US"/>
          </a:p>
        </p:txBody>
      </p:sp>
      <p:sp>
        <p:nvSpPr>
          <p:cNvPr id="57347" name="Rectangle 2"/>
          <p:cNvSpPr>
            <a:spLocks noGrp="1" noChangeArrowheads="1"/>
          </p:cNvSpPr>
          <p:nvPr>
            <p:ph type="title"/>
          </p:nvPr>
        </p:nvSpPr>
        <p:spPr/>
        <p:txBody>
          <a:bodyPr/>
          <a:lstStyle/>
          <a:p>
            <a:pPr eaLnBrk="1" hangingPunct="1"/>
            <a:r>
              <a:rPr lang="en-US"/>
              <a:t>Question 123.6.2</a:t>
            </a:r>
          </a:p>
        </p:txBody>
      </p:sp>
      <p:sp>
        <p:nvSpPr>
          <p:cNvPr id="57348" name="Rectangle 3"/>
          <p:cNvSpPr>
            <a:spLocks noGrp="1" noChangeArrowheads="1"/>
          </p:cNvSpPr>
          <p:nvPr>
            <p:ph type="body" idx="1"/>
          </p:nvPr>
        </p:nvSpPr>
        <p:spPr/>
        <p:txBody>
          <a:bodyPr/>
          <a:lstStyle/>
          <a:p>
            <a:pPr marL="609600" indent="-609600" eaLnBrk="1" hangingPunct="1">
              <a:buFontTx/>
              <a:buNone/>
            </a:pPr>
            <a:r>
              <a:rPr lang="en-US"/>
              <a:t>Which material has the highest viscosity?</a:t>
            </a:r>
          </a:p>
          <a:p>
            <a:pPr marL="609600" indent="-609600" eaLnBrk="1" hangingPunct="1">
              <a:buFontTx/>
              <a:buAutoNum type="alphaLcParenR"/>
            </a:pPr>
            <a:r>
              <a:rPr lang="en-US"/>
              <a:t>Honey</a:t>
            </a:r>
          </a:p>
          <a:p>
            <a:pPr marL="609600" indent="-609600" eaLnBrk="1" hangingPunct="1">
              <a:buFontTx/>
              <a:buAutoNum type="alphaLcParenR"/>
            </a:pPr>
            <a:r>
              <a:rPr lang="en-US"/>
              <a:t>10wt-motor oil</a:t>
            </a:r>
          </a:p>
          <a:p>
            <a:pPr marL="609600" indent="-609600" eaLnBrk="1" hangingPunct="1">
              <a:buFontTx/>
              <a:buAutoNum type="alphaLcParenR"/>
            </a:pPr>
            <a:r>
              <a:rPr lang="en-US"/>
              <a:t>Whole blood</a:t>
            </a:r>
          </a:p>
          <a:p>
            <a:pPr marL="609600" indent="-609600" eaLnBrk="1" hangingPunct="1">
              <a:buFontTx/>
              <a:buAutoNum type="alphaLcParenR"/>
            </a:pPr>
            <a:r>
              <a:rPr lang="en-US"/>
              <a:t>Water</a:t>
            </a:r>
          </a:p>
          <a:p>
            <a:pPr marL="609600" indent="-609600" eaLnBrk="1" hangingPunct="1">
              <a:buFontTx/>
              <a:buNone/>
            </a:pPr>
            <a:endParaRPr lang="en-US"/>
          </a:p>
          <a:p>
            <a:pPr marL="609600" indent="-609600" eaLnBrk="1" hangingPunct="1">
              <a:buFontTx/>
              <a:buAutoNum type="alphaLcParenR"/>
            </a:pPr>
            <a:endParaRPr lang="en-US"/>
          </a:p>
        </p:txBody>
      </p:sp>
    </p:spTree>
    <p:extLst>
      <p:ext uri="{BB962C8B-B14F-4D97-AF65-F5344CB8AC3E}">
        <p14:creationId xmlns:p14="http://schemas.microsoft.com/office/powerpoint/2010/main" val="2381512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521ECF6F-86AE-4F1C-8953-9B48F86B0A88}" type="slidenum">
              <a:rPr lang="en-US" altLang="en-US" sz="1400" smtClean="0"/>
              <a:pPr eaLnBrk="1" hangingPunct="1">
                <a:spcBef>
                  <a:spcPct val="0"/>
                </a:spcBef>
                <a:buFontTx/>
                <a:buNone/>
              </a:pPr>
              <a:t>27</a:t>
            </a:fld>
            <a:endParaRPr lang="en-US" altLang="en-US" sz="1400"/>
          </a:p>
        </p:txBody>
      </p:sp>
      <p:sp>
        <p:nvSpPr>
          <p:cNvPr id="2051" name="Rectangle 2"/>
          <p:cNvSpPr>
            <a:spLocks noGrp="1" noChangeArrowheads="1"/>
          </p:cNvSpPr>
          <p:nvPr>
            <p:ph type="title"/>
          </p:nvPr>
        </p:nvSpPr>
        <p:spPr/>
        <p:txBody>
          <a:bodyPr/>
          <a:lstStyle/>
          <a:p>
            <a:pPr eaLnBrk="1" hangingPunct="1"/>
            <a:r>
              <a:rPr lang="en-US" altLang="en-US"/>
              <a:t>Definitions</a:t>
            </a:r>
          </a:p>
        </p:txBody>
      </p:sp>
      <p:sp>
        <p:nvSpPr>
          <p:cNvPr id="2052" name="Rectangle 3"/>
          <p:cNvSpPr>
            <a:spLocks noGrp="1" noChangeArrowheads="1"/>
          </p:cNvSpPr>
          <p:nvPr>
            <p:ph type="body" idx="1"/>
          </p:nvPr>
        </p:nvSpPr>
        <p:spPr/>
        <p:txBody>
          <a:bodyPr/>
          <a:lstStyle/>
          <a:p>
            <a:pPr eaLnBrk="1" hangingPunct="1">
              <a:lnSpc>
                <a:spcPct val="90000"/>
              </a:lnSpc>
            </a:pPr>
            <a:r>
              <a:rPr lang="en-US" altLang="en-US" sz="2400" b="1"/>
              <a:t>Definition</a:t>
            </a:r>
            <a:r>
              <a:rPr lang="en-US" altLang="en-US" sz="2400"/>
              <a:t> </a:t>
            </a:r>
            <a:r>
              <a:rPr lang="en-US" altLang="en-US" sz="2400" b="1" i="1"/>
              <a:t>Laminar</a:t>
            </a:r>
            <a:r>
              <a:rPr lang="en-US" altLang="en-US" sz="2400" i="1"/>
              <a:t>: </a:t>
            </a:r>
          </a:p>
          <a:p>
            <a:pPr lvl="1" eaLnBrk="1" hangingPunct="1">
              <a:lnSpc>
                <a:spcPct val="90000"/>
              </a:lnSpc>
            </a:pPr>
            <a:r>
              <a:rPr lang="en-US" altLang="en-US" sz="2000" i="1"/>
              <a:t>Steady flow, if each particle of the fluid follows a smooth path, such that the paths of the different particles never cross each other.</a:t>
            </a:r>
            <a:endParaRPr lang="en-US" altLang="en-US" sz="2000"/>
          </a:p>
          <a:p>
            <a:pPr eaLnBrk="1" hangingPunct="1">
              <a:lnSpc>
                <a:spcPct val="90000"/>
              </a:lnSpc>
            </a:pPr>
            <a:r>
              <a:rPr lang="en-US" altLang="en-US" sz="2400"/>
              <a:t> </a:t>
            </a:r>
            <a:r>
              <a:rPr lang="en-US" altLang="en-US" sz="2400" b="1"/>
              <a:t>Definition </a:t>
            </a:r>
            <a:r>
              <a:rPr lang="en-US" altLang="en-US" sz="2400" b="1" i="1"/>
              <a:t>Turbulent</a:t>
            </a:r>
            <a:r>
              <a:rPr lang="en-US" altLang="en-US" sz="2400" i="1"/>
              <a:t>: </a:t>
            </a:r>
          </a:p>
          <a:p>
            <a:pPr lvl="1" eaLnBrk="1" hangingPunct="1">
              <a:lnSpc>
                <a:spcPct val="90000"/>
              </a:lnSpc>
            </a:pPr>
            <a:r>
              <a:rPr lang="en-US" altLang="en-US" sz="2000" i="1"/>
              <a:t>non-laminar flow characterized by whirlpool or eddy regions</a:t>
            </a:r>
            <a:endParaRPr lang="en-US" altLang="en-US" sz="2000"/>
          </a:p>
          <a:p>
            <a:pPr eaLnBrk="1" hangingPunct="1">
              <a:lnSpc>
                <a:spcPct val="90000"/>
              </a:lnSpc>
            </a:pPr>
            <a:r>
              <a:rPr lang="en-US" altLang="en-US" sz="2400"/>
              <a:t> </a:t>
            </a:r>
            <a:r>
              <a:rPr lang="en-US" altLang="en-US" sz="2400" b="1"/>
              <a:t>Definition </a:t>
            </a:r>
            <a:r>
              <a:rPr lang="en-US" altLang="en-US" sz="2400" b="1" i="1"/>
              <a:t>Viscosity</a:t>
            </a:r>
            <a:r>
              <a:rPr lang="en-US" altLang="en-US" sz="2400" i="1"/>
              <a:t>: </a:t>
            </a:r>
          </a:p>
          <a:p>
            <a:pPr lvl="1" eaLnBrk="1" hangingPunct="1">
              <a:lnSpc>
                <a:spcPct val="90000"/>
              </a:lnSpc>
            </a:pPr>
            <a:r>
              <a:rPr lang="en-US" altLang="en-US" sz="2000" i="1"/>
              <a:t>term describing the internal friction of a fluid (Honey is more viscos than water)</a:t>
            </a:r>
            <a:endParaRPr lang="en-US" altLang="en-US" sz="2000"/>
          </a:p>
          <a:p>
            <a:pPr eaLnBrk="1" hangingPunct="1">
              <a:lnSpc>
                <a:spcPct val="90000"/>
              </a:lnSpc>
            </a:pPr>
            <a:r>
              <a:rPr lang="en-US" altLang="en-US" sz="2400"/>
              <a:t> </a:t>
            </a:r>
            <a:r>
              <a:rPr lang="en-US" altLang="en-US" sz="2400" b="1"/>
              <a:t>Definition </a:t>
            </a:r>
            <a:r>
              <a:rPr lang="en-US" altLang="en-US" sz="2400" b="1" i="1"/>
              <a:t>irrotational</a:t>
            </a:r>
            <a:r>
              <a:rPr lang="en-US" altLang="en-US" sz="2400" i="1"/>
              <a:t>: </a:t>
            </a:r>
          </a:p>
          <a:p>
            <a:pPr lvl="1" eaLnBrk="1" hangingPunct="1">
              <a:lnSpc>
                <a:spcPct val="90000"/>
              </a:lnSpc>
            </a:pPr>
            <a:r>
              <a:rPr lang="en-US" altLang="en-US" sz="2000" i="1"/>
              <a:t>flow having no angular momentum</a:t>
            </a:r>
          </a:p>
          <a:p>
            <a:pPr lvl="1" eaLnBrk="1" hangingPunct="1">
              <a:lnSpc>
                <a:spcPct val="90000"/>
              </a:lnSpc>
            </a:pPr>
            <a:r>
              <a:rPr lang="en-US" altLang="en-US" sz="2000" b="1" i="1"/>
              <a:t>Definition streamline:</a:t>
            </a:r>
            <a:r>
              <a:rPr lang="en-US" altLang="en-US" sz="2000" i="1"/>
              <a:t> </a:t>
            </a:r>
          </a:p>
          <a:p>
            <a:pPr lvl="1" eaLnBrk="1" hangingPunct="1">
              <a:lnSpc>
                <a:spcPct val="90000"/>
              </a:lnSpc>
            </a:pPr>
            <a:r>
              <a:rPr lang="en-US" altLang="en-US" sz="2000" i="1"/>
              <a:t>a line indicating the path taken by a particle under steady flow</a:t>
            </a:r>
          </a:p>
        </p:txBody>
      </p:sp>
    </p:spTree>
    <p:extLst>
      <p:ext uri="{BB962C8B-B14F-4D97-AF65-F5344CB8AC3E}">
        <p14:creationId xmlns:p14="http://schemas.microsoft.com/office/powerpoint/2010/main" val="338656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6"/>
          <p:cNvSpPr>
            <a:spLocks noGrp="1"/>
          </p:cNvSpPr>
          <p:nvPr>
            <p:ph type="sldNum" sz="quarter" idx="12"/>
          </p:nvPr>
        </p:nvSpPr>
        <p:spPr>
          <a:noFill/>
        </p:spPr>
        <p:txBody>
          <a:bodyPr/>
          <a:lstStyle/>
          <a:p>
            <a:fld id="{E648A059-3A53-4B8C-8738-D53974771890}" type="slidenum">
              <a:rPr lang="en-US" smtClean="0"/>
              <a:pPr/>
              <a:t>28</a:t>
            </a:fld>
            <a:endParaRPr lang="en-US"/>
          </a:p>
        </p:txBody>
      </p:sp>
      <p:sp>
        <p:nvSpPr>
          <p:cNvPr id="59395" name="Rectangle 2"/>
          <p:cNvSpPr>
            <a:spLocks noGrp="1" noChangeArrowheads="1"/>
          </p:cNvSpPr>
          <p:nvPr>
            <p:ph type="title"/>
          </p:nvPr>
        </p:nvSpPr>
        <p:spPr/>
        <p:txBody>
          <a:bodyPr/>
          <a:lstStyle/>
          <a:p>
            <a:pPr eaLnBrk="1" hangingPunct="1"/>
            <a:r>
              <a:rPr lang="en-US"/>
              <a:t>Question 123.6.4</a:t>
            </a:r>
          </a:p>
        </p:txBody>
      </p:sp>
      <p:sp>
        <p:nvSpPr>
          <p:cNvPr id="59396" name="Rectangle 3"/>
          <p:cNvSpPr>
            <a:spLocks noGrp="1" noChangeArrowheads="1"/>
          </p:cNvSpPr>
          <p:nvPr>
            <p:ph type="body" sz="half" idx="1"/>
          </p:nvPr>
        </p:nvSpPr>
        <p:spPr>
          <a:xfrm>
            <a:off x="327025" y="1295400"/>
            <a:ext cx="4038600" cy="4525963"/>
          </a:xfrm>
        </p:spPr>
        <p:txBody>
          <a:bodyPr/>
          <a:lstStyle/>
          <a:p>
            <a:pPr eaLnBrk="1" hangingPunct="1">
              <a:lnSpc>
                <a:spcPct val="80000"/>
              </a:lnSpc>
              <a:buFontTx/>
              <a:buNone/>
            </a:pPr>
            <a:r>
              <a:rPr lang="en-US"/>
              <a:t>You attach a nozzle to your hose to water your garden. The water now shoots out of the hose farther. Why might that be so? </a:t>
            </a:r>
          </a:p>
        </p:txBody>
      </p:sp>
      <p:sp>
        <p:nvSpPr>
          <p:cNvPr id="59397" name="Rectangle 4"/>
          <p:cNvSpPr>
            <a:spLocks noGrp="1" noChangeArrowheads="1"/>
          </p:cNvSpPr>
          <p:nvPr>
            <p:ph type="body" sz="half" idx="2"/>
          </p:nvPr>
        </p:nvSpPr>
        <p:spPr>
          <a:xfrm>
            <a:off x="4533900" y="1238250"/>
            <a:ext cx="4038600" cy="5307013"/>
          </a:xfrm>
        </p:spPr>
        <p:txBody>
          <a:bodyPr/>
          <a:lstStyle/>
          <a:p>
            <a:pPr marL="533400" indent="-533400" eaLnBrk="1" hangingPunct="1">
              <a:lnSpc>
                <a:spcPct val="80000"/>
              </a:lnSpc>
              <a:buFontTx/>
              <a:buAutoNum type="alphaLcParenR"/>
            </a:pPr>
            <a:r>
              <a:rPr lang="en-US" sz="2300"/>
              <a:t>The inner part of the nozzle probably has a smaller diameter than the hose, so the velocity of the water increases in the nozzle</a:t>
            </a:r>
          </a:p>
          <a:p>
            <a:pPr marL="533400" indent="-533400" eaLnBrk="1" hangingPunct="1">
              <a:lnSpc>
                <a:spcPct val="80000"/>
              </a:lnSpc>
              <a:buFontTx/>
              <a:buAutoNum type="alphaLcParenR"/>
            </a:pPr>
            <a:r>
              <a:rPr lang="en-US" sz="2300"/>
              <a:t>The nozzle probably has a bigger inner diameter than the hose, so the pressure increases in the nozzle causing a larger force on the water as it exits</a:t>
            </a:r>
          </a:p>
          <a:p>
            <a:pPr marL="533400" indent="-533400" eaLnBrk="1" hangingPunct="1">
              <a:lnSpc>
                <a:spcPct val="80000"/>
              </a:lnSpc>
              <a:buFontTx/>
              <a:buAutoNum type="alphaLcParenR"/>
            </a:pPr>
            <a:r>
              <a:rPr lang="en-US" sz="2300"/>
              <a:t>The nozzle probably has a small pump inside that increases the water pressure</a:t>
            </a:r>
          </a:p>
        </p:txBody>
      </p:sp>
    </p:spTree>
    <p:extLst>
      <p:ext uri="{BB962C8B-B14F-4D97-AF65-F5344CB8AC3E}">
        <p14:creationId xmlns:p14="http://schemas.microsoft.com/office/powerpoint/2010/main" val="1499477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4039281" y="2114582"/>
            <a:ext cx="2858080" cy="3126753"/>
            <a:chOff x="4104595" y="1788011"/>
            <a:chExt cx="2858080" cy="3126753"/>
          </a:xfrm>
        </p:grpSpPr>
        <p:sp>
          <p:nvSpPr>
            <p:cNvPr id="20" name="Freeform 19"/>
            <p:cNvSpPr/>
            <p:nvPr/>
          </p:nvSpPr>
          <p:spPr>
            <a:xfrm>
              <a:off x="4104595" y="2272529"/>
              <a:ext cx="2519362" cy="1895475"/>
            </a:xfrm>
            <a:custGeom>
              <a:avLst/>
              <a:gdLst>
                <a:gd name="connsiteX0" fmla="*/ 1947862 w 2519362"/>
                <a:gd name="connsiteY0" fmla="*/ 204787 h 1895475"/>
                <a:gd name="connsiteX1" fmla="*/ 1771650 w 2519362"/>
                <a:gd name="connsiteY1" fmla="*/ 109537 h 1895475"/>
                <a:gd name="connsiteX2" fmla="*/ 1714500 w 2519362"/>
                <a:gd name="connsiteY2" fmla="*/ 0 h 1895475"/>
                <a:gd name="connsiteX3" fmla="*/ 1647825 w 2519362"/>
                <a:gd name="connsiteY3" fmla="*/ 9525 h 1895475"/>
                <a:gd name="connsiteX4" fmla="*/ 1666875 w 2519362"/>
                <a:gd name="connsiteY4" fmla="*/ 80962 h 1895475"/>
                <a:gd name="connsiteX5" fmla="*/ 1576387 w 2519362"/>
                <a:gd name="connsiteY5" fmla="*/ 19050 h 1895475"/>
                <a:gd name="connsiteX6" fmla="*/ 1400175 w 2519362"/>
                <a:gd name="connsiteY6" fmla="*/ 76200 h 1895475"/>
                <a:gd name="connsiteX7" fmla="*/ 1104900 w 2519362"/>
                <a:gd name="connsiteY7" fmla="*/ 347662 h 1895475"/>
                <a:gd name="connsiteX8" fmla="*/ 828675 w 2519362"/>
                <a:gd name="connsiteY8" fmla="*/ 461962 h 1895475"/>
                <a:gd name="connsiteX9" fmla="*/ 319087 w 2519362"/>
                <a:gd name="connsiteY9" fmla="*/ 528637 h 1895475"/>
                <a:gd name="connsiteX10" fmla="*/ 0 w 2519362"/>
                <a:gd name="connsiteY10" fmla="*/ 652462 h 1895475"/>
                <a:gd name="connsiteX11" fmla="*/ 223837 w 2519362"/>
                <a:gd name="connsiteY11" fmla="*/ 938212 h 1895475"/>
                <a:gd name="connsiteX12" fmla="*/ 366712 w 2519362"/>
                <a:gd name="connsiteY12" fmla="*/ 1300162 h 1895475"/>
                <a:gd name="connsiteX13" fmla="*/ 661987 w 2519362"/>
                <a:gd name="connsiteY13" fmla="*/ 1543050 h 1895475"/>
                <a:gd name="connsiteX14" fmla="*/ 838200 w 2519362"/>
                <a:gd name="connsiteY14" fmla="*/ 1514475 h 1895475"/>
                <a:gd name="connsiteX15" fmla="*/ 976312 w 2519362"/>
                <a:gd name="connsiteY15" fmla="*/ 1509712 h 1895475"/>
                <a:gd name="connsiteX16" fmla="*/ 1066800 w 2519362"/>
                <a:gd name="connsiteY16" fmla="*/ 1576387 h 1895475"/>
                <a:gd name="connsiteX17" fmla="*/ 904875 w 2519362"/>
                <a:gd name="connsiteY17" fmla="*/ 1633537 h 1895475"/>
                <a:gd name="connsiteX18" fmla="*/ 885825 w 2519362"/>
                <a:gd name="connsiteY18" fmla="*/ 1733550 h 1895475"/>
                <a:gd name="connsiteX19" fmla="*/ 1100137 w 2519362"/>
                <a:gd name="connsiteY19" fmla="*/ 1790700 h 1895475"/>
                <a:gd name="connsiteX20" fmla="*/ 1319212 w 2519362"/>
                <a:gd name="connsiteY20" fmla="*/ 1785937 h 1895475"/>
                <a:gd name="connsiteX21" fmla="*/ 1495425 w 2519362"/>
                <a:gd name="connsiteY21" fmla="*/ 1833562 h 1895475"/>
                <a:gd name="connsiteX22" fmla="*/ 1619250 w 2519362"/>
                <a:gd name="connsiteY22" fmla="*/ 1895475 h 1895475"/>
                <a:gd name="connsiteX23" fmla="*/ 1814512 w 2519362"/>
                <a:gd name="connsiteY23" fmla="*/ 1695450 h 1895475"/>
                <a:gd name="connsiteX24" fmla="*/ 1995487 w 2519362"/>
                <a:gd name="connsiteY24" fmla="*/ 1495425 h 1895475"/>
                <a:gd name="connsiteX25" fmla="*/ 2233612 w 2519362"/>
                <a:gd name="connsiteY25" fmla="*/ 1223962 h 1895475"/>
                <a:gd name="connsiteX26" fmla="*/ 2395537 w 2519362"/>
                <a:gd name="connsiteY26" fmla="*/ 909637 h 1895475"/>
                <a:gd name="connsiteX27" fmla="*/ 2428875 w 2519362"/>
                <a:gd name="connsiteY27" fmla="*/ 628650 h 1895475"/>
                <a:gd name="connsiteX28" fmla="*/ 2519362 w 2519362"/>
                <a:gd name="connsiteY28" fmla="*/ 104775 h 1895475"/>
                <a:gd name="connsiteX29" fmla="*/ 2405062 w 2519362"/>
                <a:gd name="connsiteY29" fmla="*/ 47625 h 1895475"/>
                <a:gd name="connsiteX30" fmla="*/ 2343150 w 2519362"/>
                <a:gd name="connsiteY30" fmla="*/ 123825 h 1895475"/>
                <a:gd name="connsiteX31" fmla="*/ 2195512 w 2519362"/>
                <a:gd name="connsiteY31" fmla="*/ 214312 h 1895475"/>
                <a:gd name="connsiteX32" fmla="*/ 2143125 w 2519362"/>
                <a:gd name="connsiteY32" fmla="*/ 190500 h 1895475"/>
                <a:gd name="connsiteX33" fmla="*/ 2347912 w 2519362"/>
                <a:gd name="connsiteY33" fmla="*/ 61912 h 1895475"/>
                <a:gd name="connsiteX34" fmla="*/ 2338387 w 2519362"/>
                <a:gd name="connsiteY34" fmla="*/ 19050 h 1895475"/>
                <a:gd name="connsiteX35" fmla="*/ 2271712 w 2519362"/>
                <a:gd name="connsiteY35" fmla="*/ 23812 h 1895475"/>
                <a:gd name="connsiteX36" fmla="*/ 2162175 w 2519362"/>
                <a:gd name="connsiteY36" fmla="*/ 147637 h 1895475"/>
                <a:gd name="connsiteX37" fmla="*/ 2176462 w 2519362"/>
                <a:gd name="connsiteY37" fmla="*/ 28575 h 1895475"/>
                <a:gd name="connsiteX38" fmla="*/ 2028825 w 2519362"/>
                <a:gd name="connsiteY38" fmla="*/ 200025 h 1895475"/>
                <a:gd name="connsiteX39" fmla="*/ 1947862 w 2519362"/>
                <a:gd name="connsiteY39" fmla="*/ 204787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19362" h="1895475">
                  <a:moveTo>
                    <a:pt x="1947862" y="204787"/>
                  </a:moveTo>
                  <a:lnTo>
                    <a:pt x="1771650" y="109537"/>
                  </a:lnTo>
                  <a:lnTo>
                    <a:pt x="1714500" y="0"/>
                  </a:lnTo>
                  <a:lnTo>
                    <a:pt x="1647825" y="9525"/>
                  </a:lnTo>
                  <a:lnTo>
                    <a:pt x="1666875" y="80962"/>
                  </a:lnTo>
                  <a:lnTo>
                    <a:pt x="1576387" y="19050"/>
                  </a:lnTo>
                  <a:lnTo>
                    <a:pt x="1400175" y="76200"/>
                  </a:lnTo>
                  <a:lnTo>
                    <a:pt x="1104900" y="347662"/>
                  </a:lnTo>
                  <a:lnTo>
                    <a:pt x="828675" y="461962"/>
                  </a:lnTo>
                  <a:lnTo>
                    <a:pt x="319087" y="528637"/>
                  </a:lnTo>
                  <a:lnTo>
                    <a:pt x="0" y="652462"/>
                  </a:lnTo>
                  <a:lnTo>
                    <a:pt x="223837" y="938212"/>
                  </a:lnTo>
                  <a:lnTo>
                    <a:pt x="366712" y="1300162"/>
                  </a:lnTo>
                  <a:lnTo>
                    <a:pt x="661987" y="1543050"/>
                  </a:lnTo>
                  <a:lnTo>
                    <a:pt x="838200" y="1514475"/>
                  </a:lnTo>
                  <a:lnTo>
                    <a:pt x="976312" y="1509712"/>
                  </a:lnTo>
                  <a:lnTo>
                    <a:pt x="1066800" y="1576387"/>
                  </a:lnTo>
                  <a:lnTo>
                    <a:pt x="904875" y="1633537"/>
                  </a:lnTo>
                  <a:lnTo>
                    <a:pt x="885825" y="1733550"/>
                  </a:lnTo>
                  <a:lnTo>
                    <a:pt x="1100137" y="1790700"/>
                  </a:lnTo>
                  <a:lnTo>
                    <a:pt x="1319212" y="1785937"/>
                  </a:lnTo>
                  <a:lnTo>
                    <a:pt x="1495425" y="1833562"/>
                  </a:lnTo>
                  <a:lnTo>
                    <a:pt x="1619250" y="1895475"/>
                  </a:lnTo>
                  <a:lnTo>
                    <a:pt x="1814512" y="1695450"/>
                  </a:lnTo>
                  <a:lnTo>
                    <a:pt x="1995487" y="1495425"/>
                  </a:lnTo>
                  <a:lnTo>
                    <a:pt x="2233612" y="1223962"/>
                  </a:lnTo>
                  <a:lnTo>
                    <a:pt x="2395537" y="909637"/>
                  </a:lnTo>
                  <a:lnTo>
                    <a:pt x="2428875" y="628650"/>
                  </a:lnTo>
                  <a:lnTo>
                    <a:pt x="2519362" y="104775"/>
                  </a:lnTo>
                  <a:lnTo>
                    <a:pt x="2405062" y="47625"/>
                  </a:lnTo>
                  <a:lnTo>
                    <a:pt x="2343150" y="123825"/>
                  </a:lnTo>
                  <a:lnTo>
                    <a:pt x="2195512" y="214312"/>
                  </a:lnTo>
                  <a:lnTo>
                    <a:pt x="2143125" y="190500"/>
                  </a:lnTo>
                  <a:lnTo>
                    <a:pt x="2347912" y="61912"/>
                  </a:lnTo>
                  <a:lnTo>
                    <a:pt x="2338387" y="19050"/>
                  </a:lnTo>
                  <a:lnTo>
                    <a:pt x="2271712" y="23812"/>
                  </a:lnTo>
                  <a:lnTo>
                    <a:pt x="2162175" y="147637"/>
                  </a:lnTo>
                  <a:lnTo>
                    <a:pt x="2176462" y="28575"/>
                  </a:lnTo>
                  <a:lnTo>
                    <a:pt x="2028825" y="200025"/>
                  </a:lnTo>
                  <a:lnTo>
                    <a:pt x="1947862" y="20478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5071382" y="3272654"/>
              <a:ext cx="776289" cy="671512"/>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 name="connsiteX0" fmla="*/ 633413 w 633413"/>
                <a:gd name="connsiteY0" fmla="*/ 0 h 585787"/>
                <a:gd name="connsiteX1" fmla="*/ 0 w 633413"/>
                <a:gd name="connsiteY1" fmla="*/ 585787 h 585787"/>
                <a:gd name="connsiteX2" fmla="*/ 366712 w 633413"/>
                <a:gd name="connsiteY2" fmla="*/ 561975 h 585787"/>
                <a:gd name="connsiteX3" fmla="*/ 633413 w 633413"/>
                <a:gd name="connsiteY3" fmla="*/ 0 h 585787"/>
              </a:gdLst>
              <a:ahLst/>
              <a:cxnLst>
                <a:cxn ang="0">
                  <a:pos x="connsiteX0" y="connsiteY0"/>
                </a:cxn>
                <a:cxn ang="0">
                  <a:pos x="connsiteX1" y="connsiteY1"/>
                </a:cxn>
                <a:cxn ang="0">
                  <a:pos x="connsiteX2" y="connsiteY2"/>
                </a:cxn>
                <a:cxn ang="0">
                  <a:pos x="connsiteX3" y="connsiteY3"/>
                </a:cxn>
              </a:cxnLst>
              <a:rect l="l" t="t" r="r" b="b"/>
              <a:pathLst>
                <a:path w="633413" h="585787">
                  <a:moveTo>
                    <a:pt x="633413" y="0"/>
                  </a:moveTo>
                  <a:lnTo>
                    <a:pt x="0" y="585787"/>
                  </a:lnTo>
                  <a:lnTo>
                    <a:pt x="366712" y="561975"/>
                  </a:lnTo>
                  <a:lnTo>
                    <a:pt x="633413"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4933270" y="2524941"/>
              <a:ext cx="752475" cy="466725"/>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Lst>
              <a:ahLst/>
              <a:cxnLst>
                <a:cxn ang="0">
                  <a:pos x="connsiteX0" y="connsiteY0"/>
                </a:cxn>
                <a:cxn ang="0">
                  <a:pos x="connsiteX1" y="connsiteY1"/>
                </a:cxn>
                <a:cxn ang="0">
                  <a:pos x="connsiteX2" y="connsiteY2"/>
                </a:cxn>
                <a:cxn ang="0">
                  <a:pos x="connsiteX3" y="connsiteY3"/>
                </a:cxn>
              </a:cxnLst>
              <a:rect l="l" t="t" r="r" b="b"/>
              <a:pathLst>
                <a:path w="752475" h="466725">
                  <a:moveTo>
                    <a:pt x="752475" y="0"/>
                  </a:moveTo>
                  <a:lnTo>
                    <a:pt x="0" y="466725"/>
                  </a:lnTo>
                  <a:lnTo>
                    <a:pt x="366712" y="442913"/>
                  </a:lnTo>
                  <a:lnTo>
                    <a:pt x="752475"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7"/>
            <p:cNvSpPr>
              <a:spLocks noChangeArrowheads="1"/>
            </p:cNvSpPr>
            <p:nvPr/>
          </p:nvSpPr>
          <p:spPr bwMode="auto">
            <a:xfrm rot="21294957" flipH="1">
              <a:off x="5679948" y="4667660"/>
              <a:ext cx="425780" cy="234923"/>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 name="Oval 11"/>
            <p:cNvSpPr>
              <a:spLocks noChangeArrowheads="1"/>
            </p:cNvSpPr>
            <p:nvPr/>
          </p:nvSpPr>
          <p:spPr bwMode="auto">
            <a:xfrm rot="21443586" flipH="1">
              <a:off x="5880280" y="1788011"/>
              <a:ext cx="436944" cy="513769"/>
            </a:xfrm>
            <a:prstGeom prst="ellipse">
              <a:avLst/>
            </a:prstGeom>
            <a:solidFill>
              <a:schemeClr val="tx2">
                <a:lumMod val="50000"/>
              </a:schemeClr>
            </a:solidFill>
            <a:ln w="9525" algn="ctr">
              <a:noFill/>
              <a:round/>
              <a:headEnd/>
              <a:tailEnd/>
            </a:ln>
          </p:spPr>
          <p:txBody>
            <a:bodyPr wrap="none" anchor="ctr"/>
            <a:lstStyle/>
            <a:p>
              <a:endParaRPr lang="en-US" dirty="0"/>
            </a:p>
          </p:txBody>
        </p:sp>
        <p:sp>
          <p:nvSpPr>
            <p:cNvPr id="9" name="Rectangle 15"/>
            <p:cNvSpPr>
              <a:spLocks noChangeArrowheads="1"/>
            </p:cNvSpPr>
            <p:nvPr/>
          </p:nvSpPr>
          <p:spPr bwMode="auto">
            <a:xfrm rot="20045024" flipH="1">
              <a:off x="6024868" y="3359660"/>
              <a:ext cx="297247" cy="689266"/>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0" name="Rectangle 17"/>
            <p:cNvSpPr>
              <a:spLocks noChangeArrowheads="1"/>
            </p:cNvSpPr>
            <p:nvPr/>
          </p:nvSpPr>
          <p:spPr bwMode="auto">
            <a:xfrm flipH="1">
              <a:off x="6364930" y="4695689"/>
              <a:ext cx="406400" cy="219075"/>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 name="Rectangle 15"/>
            <p:cNvSpPr>
              <a:spLocks noChangeArrowheads="1"/>
            </p:cNvSpPr>
            <p:nvPr/>
          </p:nvSpPr>
          <p:spPr bwMode="auto">
            <a:xfrm rot="21060018" flipH="1">
              <a:off x="6271892" y="3994031"/>
              <a:ext cx="236538" cy="86959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3" name="Rectangle 15"/>
            <p:cNvSpPr>
              <a:spLocks noChangeArrowheads="1"/>
            </p:cNvSpPr>
            <p:nvPr/>
          </p:nvSpPr>
          <p:spPr bwMode="auto">
            <a:xfrm rot="631007" flipH="1">
              <a:off x="5673850" y="3420496"/>
              <a:ext cx="312890" cy="78978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4" name="Rectangle 15"/>
            <p:cNvSpPr>
              <a:spLocks noChangeArrowheads="1"/>
            </p:cNvSpPr>
            <p:nvPr/>
          </p:nvSpPr>
          <p:spPr bwMode="auto">
            <a:xfrm rot="20081950" flipH="1">
              <a:off x="5784815" y="4111161"/>
              <a:ext cx="209037" cy="75494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5" name="Rectangle 14"/>
            <p:cNvSpPr>
              <a:spLocks noChangeArrowheads="1"/>
            </p:cNvSpPr>
            <p:nvPr/>
          </p:nvSpPr>
          <p:spPr bwMode="auto">
            <a:xfrm rot="19284302">
              <a:off x="6509584" y="2357901"/>
              <a:ext cx="252871" cy="70485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 name="Rectangle 7"/>
            <p:cNvSpPr>
              <a:spLocks noChangeArrowheads="1"/>
            </p:cNvSpPr>
            <p:nvPr/>
          </p:nvSpPr>
          <p:spPr bwMode="auto">
            <a:xfrm rot="10396229">
              <a:off x="6745333" y="2896432"/>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5" name="Rectangle 13"/>
            <p:cNvSpPr>
              <a:spLocks noChangeArrowheads="1"/>
            </p:cNvSpPr>
            <p:nvPr/>
          </p:nvSpPr>
          <p:spPr bwMode="auto">
            <a:xfrm rot="17370522">
              <a:off x="6684870" y="3276272"/>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7" name="Rectangle 14"/>
            <p:cNvSpPr>
              <a:spLocks noChangeArrowheads="1"/>
            </p:cNvSpPr>
            <p:nvPr/>
          </p:nvSpPr>
          <p:spPr bwMode="auto">
            <a:xfrm rot="1763045">
              <a:off x="5619946" y="2425667"/>
              <a:ext cx="252871" cy="53375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6" name="Freeform 15"/>
            <p:cNvSpPr/>
            <p:nvPr/>
          </p:nvSpPr>
          <p:spPr>
            <a:xfrm>
              <a:off x="5497559" y="2192655"/>
              <a:ext cx="1204912" cy="1252538"/>
            </a:xfrm>
            <a:custGeom>
              <a:avLst/>
              <a:gdLst>
                <a:gd name="connsiteX0" fmla="*/ 700087 w 1204912"/>
                <a:gd name="connsiteY0" fmla="*/ 0 h 1252538"/>
                <a:gd name="connsiteX1" fmla="*/ 1204912 w 1204912"/>
                <a:gd name="connsiteY1" fmla="*/ 366713 h 1252538"/>
                <a:gd name="connsiteX2" fmla="*/ 685800 w 1204912"/>
                <a:gd name="connsiteY2" fmla="*/ 804863 h 1252538"/>
                <a:gd name="connsiteX3" fmla="*/ 719137 w 1204912"/>
                <a:gd name="connsiteY3" fmla="*/ 1228725 h 1252538"/>
                <a:gd name="connsiteX4" fmla="*/ 238125 w 1204912"/>
                <a:gd name="connsiteY4" fmla="*/ 1252538 h 1252538"/>
                <a:gd name="connsiteX5" fmla="*/ 214312 w 1204912"/>
                <a:gd name="connsiteY5" fmla="*/ 904875 h 1252538"/>
                <a:gd name="connsiteX6" fmla="*/ 0 w 1204912"/>
                <a:gd name="connsiteY6" fmla="*/ 414338 h 1252538"/>
                <a:gd name="connsiteX7" fmla="*/ 204787 w 1204912"/>
                <a:gd name="connsiteY7" fmla="*/ 238125 h 1252538"/>
                <a:gd name="connsiteX8" fmla="*/ 500062 w 1204912"/>
                <a:gd name="connsiteY8" fmla="*/ 109538 h 1252538"/>
                <a:gd name="connsiteX9" fmla="*/ 481012 w 1204912"/>
                <a:gd name="connsiteY9" fmla="*/ 19050 h 1252538"/>
                <a:gd name="connsiteX10" fmla="*/ 762000 w 1204912"/>
                <a:gd name="connsiteY10" fmla="*/ 28575 h 125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4912" h="1252538">
                  <a:moveTo>
                    <a:pt x="700087" y="0"/>
                  </a:moveTo>
                  <a:lnTo>
                    <a:pt x="1204912" y="366713"/>
                  </a:lnTo>
                  <a:lnTo>
                    <a:pt x="685800" y="804863"/>
                  </a:lnTo>
                  <a:lnTo>
                    <a:pt x="719137" y="1228725"/>
                  </a:lnTo>
                  <a:lnTo>
                    <a:pt x="238125" y="1252538"/>
                  </a:lnTo>
                  <a:lnTo>
                    <a:pt x="214312" y="904875"/>
                  </a:lnTo>
                  <a:lnTo>
                    <a:pt x="0" y="414338"/>
                  </a:lnTo>
                  <a:lnTo>
                    <a:pt x="204787" y="238125"/>
                  </a:lnTo>
                  <a:lnTo>
                    <a:pt x="500062" y="109538"/>
                  </a:lnTo>
                  <a:lnTo>
                    <a:pt x="481012" y="19050"/>
                  </a:lnTo>
                  <a:lnTo>
                    <a:pt x="762000" y="28575"/>
                  </a:lnTo>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776232" y="2291579"/>
              <a:ext cx="252413" cy="219075"/>
            </a:xfrm>
            <a:custGeom>
              <a:avLst/>
              <a:gdLst>
                <a:gd name="connsiteX0" fmla="*/ 33338 w 252413"/>
                <a:gd name="connsiteY0" fmla="*/ 0 h 219075"/>
                <a:gd name="connsiteX1" fmla="*/ 252413 w 252413"/>
                <a:gd name="connsiteY1" fmla="*/ 219075 h 219075"/>
                <a:gd name="connsiteX2" fmla="*/ 47625 w 252413"/>
                <a:gd name="connsiteY2" fmla="*/ 128587 h 219075"/>
                <a:gd name="connsiteX3" fmla="*/ 0 w 252413"/>
                <a:gd name="connsiteY3" fmla="*/ 47625 h 219075"/>
                <a:gd name="connsiteX4" fmla="*/ 33338 w 252413"/>
                <a:gd name="connsiteY4" fmla="*/ 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219075">
                  <a:moveTo>
                    <a:pt x="33338" y="0"/>
                  </a:moveTo>
                  <a:lnTo>
                    <a:pt x="252413" y="219075"/>
                  </a:lnTo>
                  <a:lnTo>
                    <a:pt x="47625" y="128587"/>
                  </a:lnTo>
                  <a:lnTo>
                    <a:pt x="0" y="47625"/>
                  </a:lnTo>
                  <a:lnTo>
                    <a:pt x="33338"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538107" y="2296341"/>
              <a:ext cx="495300" cy="242888"/>
            </a:xfrm>
            <a:custGeom>
              <a:avLst/>
              <a:gdLst>
                <a:gd name="connsiteX0" fmla="*/ 133350 w 495300"/>
                <a:gd name="connsiteY0" fmla="*/ 0 h 242888"/>
                <a:gd name="connsiteX1" fmla="*/ 295275 w 495300"/>
                <a:gd name="connsiteY1" fmla="*/ 90488 h 242888"/>
                <a:gd name="connsiteX2" fmla="*/ 495300 w 495300"/>
                <a:gd name="connsiteY2" fmla="*/ 242888 h 242888"/>
                <a:gd name="connsiteX3" fmla="*/ 304800 w 495300"/>
                <a:gd name="connsiteY3" fmla="*/ 219075 h 242888"/>
                <a:gd name="connsiteX4" fmla="*/ 161925 w 495300"/>
                <a:gd name="connsiteY4" fmla="*/ 133350 h 242888"/>
                <a:gd name="connsiteX5" fmla="*/ 100013 w 495300"/>
                <a:gd name="connsiteY5" fmla="*/ 47625 h 242888"/>
                <a:gd name="connsiteX6" fmla="*/ 0 w 495300"/>
                <a:gd name="connsiteY6" fmla="*/ 52388 h 242888"/>
                <a:gd name="connsiteX7" fmla="*/ 133350 w 495300"/>
                <a:gd name="connsiteY7" fmla="*/ 0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300" h="242888">
                  <a:moveTo>
                    <a:pt x="133350" y="0"/>
                  </a:moveTo>
                  <a:lnTo>
                    <a:pt x="295275" y="90488"/>
                  </a:lnTo>
                  <a:lnTo>
                    <a:pt x="495300" y="242888"/>
                  </a:lnTo>
                  <a:lnTo>
                    <a:pt x="304800" y="219075"/>
                  </a:lnTo>
                  <a:lnTo>
                    <a:pt x="161925" y="133350"/>
                  </a:lnTo>
                  <a:lnTo>
                    <a:pt x="100013" y="47625"/>
                  </a:lnTo>
                  <a:lnTo>
                    <a:pt x="0" y="52388"/>
                  </a:lnTo>
                  <a:lnTo>
                    <a:pt x="13335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6214382" y="2296341"/>
              <a:ext cx="266700" cy="214313"/>
            </a:xfrm>
            <a:custGeom>
              <a:avLst/>
              <a:gdLst>
                <a:gd name="connsiteX0" fmla="*/ 176213 w 266700"/>
                <a:gd name="connsiteY0" fmla="*/ 0 h 214313"/>
                <a:gd name="connsiteX1" fmla="*/ 0 w 266700"/>
                <a:gd name="connsiteY1" fmla="*/ 214313 h 214313"/>
                <a:gd name="connsiteX2" fmla="*/ 228600 w 266700"/>
                <a:gd name="connsiteY2" fmla="*/ 90488 h 214313"/>
                <a:gd name="connsiteX3" fmla="*/ 266700 w 266700"/>
                <a:gd name="connsiteY3" fmla="*/ 19050 h 214313"/>
                <a:gd name="connsiteX4" fmla="*/ 176213 w 266700"/>
                <a:gd name="connsiteY4" fmla="*/ 0 h 214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14313">
                  <a:moveTo>
                    <a:pt x="176213" y="0"/>
                  </a:moveTo>
                  <a:lnTo>
                    <a:pt x="0" y="214313"/>
                  </a:lnTo>
                  <a:lnTo>
                    <a:pt x="228600" y="90488"/>
                  </a:lnTo>
                  <a:lnTo>
                    <a:pt x="266700" y="19050"/>
                  </a:lnTo>
                  <a:lnTo>
                    <a:pt x="17621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6252482" y="2324916"/>
              <a:ext cx="361950" cy="185738"/>
            </a:xfrm>
            <a:custGeom>
              <a:avLst/>
              <a:gdLst>
                <a:gd name="connsiteX0" fmla="*/ 257175 w 361950"/>
                <a:gd name="connsiteY0" fmla="*/ 0 h 185738"/>
                <a:gd name="connsiteX1" fmla="*/ 0 w 361950"/>
                <a:gd name="connsiteY1" fmla="*/ 185738 h 185738"/>
                <a:gd name="connsiteX2" fmla="*/ 309563 w 361950"/>
                <a:gd name="connsiteY2" fmla="*/ 152400 h 185738"/>
                <a:gd name="connsiteX3" fmla="*/ 361950 w 361950"/>
                <a:gd name="connsiteY3" fmla="*/ 66675 h 185738"/>
                <a:gd name="connsiteX4" fmla="*/ 300038 w 361950"/>
                <a:gd name="connsiteY4" fmla="*/ 28575 h 185738"/>
                <a:gd name="connsiteX5" fmla="*/ 257175 w 361950"/>
                <a:gd name="connsiteY5" fmla="*/ 0 h 18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85738">
                  <a:moveTo>
                    <a:pt x="257175" y="0"/>
                  </a:moveTo>
                  <a:lnTo>
                    <a:pt x="0" y="185738"/>
                  </a:lnTo>
                  <a:lnTo>
                    <a:pt x="309563" y="152400"/>
                  </a:lnTo>
                  <a:lnTo>
                    <a:pt x="361950" y="66675"/>
                  </a:lnTo>
                  <a:lnTo>
                    <a:pt x="300038" y="28575"/>
                  </a:lnTo>
                  <a:lnTo>
                    <a:pt x="257175"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ChangeArrowheads="1"/>
            </p:cNvSpPr>
            <p:nvPr/>
          </p:nvSpPr>
          <p:spPr bwMode="auto">
            <a:xfrm rot="12691974">
              <a:off x="5407072" y="2829756"/>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9" name="Rectangle 13"/>
            <p:cNvSpPr>
              <a:spLocks noChangeArrowheads="1"/>
            </p:cNvSpPr>
            <p:nvPr/>
          </p:nvSpPr>
          <p:spPr bwMode="auto">
            <a:xfrm rot="17370522">
              <a:off x="5208495" y="3185786"/>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grpSp>
      <p:grpSp>
        <p:nvGrpSpPr>
          <p:cNvPr id="26" name="Group 25"/>
          <p:cNvGrpSpPr/>
          <p:nvPr/>
        </p:nvGrpSpPr>
        <p:grpSpPr>
          <a:xfrm>
            <a:off x="2285998" y="2390503"/>
            <a:ext cx="1052836" cy="2876952"/>
            <a:chOff x="1271541" y="2207348"/>
            <a:chExt cx="1216138" cy="3815140"/>
          </a:xfrm>
          <a:solidFill>
            <a:schemeClr val="tx2">
              <a:lumMod val="50000"/>
            </a:schemeClr>
          </a:solidFill>
        </p:grpSpPr>
        <p:sp>
          <p:nvSpPr>
            <p:cNvPr id="29" name="Oval 12"/>
            <p:cNvSpPr>
              <a:spLocks noChangeArrowheads="1"/>
            </p:cNvSpPr>
            <p:nvPr/>
          </p:nvSpPr>
          <p:spPr bwMode="auto">
            <a:xfrm flipH="1">
              <a:off x="1681044" y="2865611"/>
              <a:ext cx="420688" cy="1400456"/>
            </a:xfrm>
            <a:prstGeom prst="ellipse">
              <a:avLst/>
            </a:prstGeom>
            <a:grpFill/>
            <a:ln w="9525" algn="ctr">
              <a:noFill/>
              <a:round/>
              <a:headEnd/>
              <a:tailEnd/>
            </a:ln>
          </p:spPr>
          <p:txBody>
            <a:bodyPr wrap="none" anchor="ctr"/>
            <a:lstStyle/>
            <a:p>
              <a:endParaRPr lang="en-US" dirty="0"/>
            </a:p>
          </p:txBody>
        </p:sp>
        <p:sp>
          <p:nvSpPr>
            <p:cNvPr id="30" name="Rectangle 14"/>
            <p:cNvSpPr>
              <a:spLocks noChangeArrowheads="1"/>
            </p:cNvSpPr>
            <p:nvPr/>
          </p:nvSpPr>
          <p:spPr bwMode="auto">
            <a:xfrm rot="425131" flipH="1">
              <a:off x="2264942" y="3441499"/>
              <a:ext cx="169239" cy="704850"/>
            </a:xfrm>
            <a:prstGeom prst="rect">
              <a:avLst/>
            </a:prstGeom>
            <a:grpFill/>
            <a:ln w="9525" algn="ctr">
              <a:noFill/>
              <a:miter lim="800000"/>
              <a:headEnd/>
              <a:tailEnd/>
            </a:ln>
          </p:spPr>
          <p:txBody>
            <a:bodyPr wrap="none" anchor="ctr"/>
            <a:lstStyle/>
            <a:p>
              <a:endParaRPr lang="en-US" dirty="0"/>
            </a:p>
          </p:txBody>
        </p:sp>
        <p:sp>
          <p:nvSpPr>
            <p:cNvPr id="31" name="Rectangle 17"/>
            <p:cNvSpPr>
              <a:spLocks noChangeArrowheads="1"/>
            </p:cNvSpPr>
            <p:nvPr/>
          </p:nvSpPr>
          <p:spPr bwMode="auto">
            <a:xfrm flipH="1">
              <a:off x="1271541" y="5760992"/>
              <a:ext cx="448907" cy="205387"/>
            </a:xfrm>
            <a:prstGeom prst="rect">
              <a:avLst/>
            </a:prstGeom>
            <a:grpFill/>
            <a:ln w="9525" algn="ctr">
              <a:noFill/>
              <a:miter lim="800000"/>
              <a:headEnd/>
              <a:tailEnd/>
            </a:ln>
          </p:spPr>
          <p:txBody>
            <a:bodyPr wrap="none" anchor="ctr"/>
            <a:lstStyle/>
            <a:p>
              <a:endParaRPr lang="en-US" dirty="0"/>
            </a:p>
          </p:txBody>
        </p:sp>
        <p:sp>
          <p:nvSpPr>
            <p:cNvPr id="32" name="Oval 11"/>
            <p:cNvSpPr>
              <a:spLocks noChangeArrowheads="1"/>
            </p:cNvSpPr>
            <p:nvPr/>
          </p:nvSpPr>
          <p:spPr bwMode="auto">
            <a:xfrm flipH="1">
              <a:off x="1628646" y="2207348"/>
              <a:ext cx="496888" cy="692150"/>
            </a:xfrm>
            <a:prstGeom prst="ellipse">
              <a:avLst/>
            </a:prstGeom>
            <a:grpFill/>
            <a:ln w="9525" algn="ctr">
              <a:solidFill>
                <a:schemeClr val="bg1"/>
              </a:solidFill>
              <a:round/>
              <a:headEnd/>
              <a:tailEnd/>
            </a:ln>
          </p:spPr>
          <p:txBody>
            <a:bodyPr wrap="none" anchor="ctr"/>
            <a:lstStyle/>
            <a:p>
              <a:endParaRPr lang="en-US" dirty="0"/>
            </a:p>
          </p:txBody>
        </p:sp>
        <p:sp>
          <p:nvSpPr>
            <p:cNvPr id="33" name="Rectangle 32"/>
            <p:cNvSpPr>
              <a:spLocks noChangeArrowheads="1"/>
            </p:cNvSpPr>
            <p:nvPr/>
          </p:nvSpPr>
          <p:spPr bwMode="auto">
            <a:xfrm rot="8649417" flipH="1">
              <a:off x="2100794" y="2904963"/>
              <a:ext cx="183140" cy="701857"/>
            </a:xfrm>
            <a:prstGeom prst="rect">
              <a:avLst/>
            </a:prstGeom>
            <a:grpFill/>
            <a:ln w="9525" algn="ctr">
              <a:noFill/>
              <a:miter lim="800000"/>
              <a:headEnd/>
              <a:tailEnd/>
            </a:ln>
          </p:spPr>
          <p:txBody>
            <a:bodyPr wrap="none" anchor="ctr"/>
            <a:lstStyle/>
            <a:p>
              <a:endParaRPr lang="en-US" dirty="0"/>
            </a:p>
          </p:txBody>
        </p:sp>
        <p:sp>
          <p:nvSpPr>
            <p:cNvPr id="34" name="Rectangle 15"/>
            <p:cNvSpPr>
              <a:spLocks noChangeArrowheads="1"/>
            </p:cNvSpPr>
            <p:nvPr/>
          </p:nvSpPr>
          <p:spPr bwMode="auto">
            <a:xfrm rot="20522501" flipH="1">
              <a:off x="1956616" y="3998171"/>
              <a:ext cx="239713" cy="1019175"/>
            </a:xfrm>
            <a:prstGeom prst="rect">
              <a:avLst/>
            </a:prstGeom>
            <a:grpFill/>
            <a:ln w="9525" algn="ctr">
              <a:noFill/>
              <a:miter lim="800000"/>
              <a:headEnd/>
              <a:tailEnd/>
            </a:ln>
          </p:spPr>
          <p:txBody>
            <a:bodyPr wrap="none" anchor="ctr"/>
            <a:lstStyle/>
            <a:p>
              <a:endParaRPr lang="en-US" dirty="0"/>
            </a:p>
          </p:txBody>
        </p:sp>
        <p:sp>
          <p:nvSpPr>
            <p:cNvPr id="36" name="Rectangle 15"/>
            <p:cNvSpPr>
              <a:spLocks noChangeArrowheads="1"/>
            </p:cNvSpPr>
            <p:nvPr/>
          </p:nvSpPr>
          <p:spPr bwMode="auto">
            <a:xfrm flipH="1">
              <a:off x="2108045" y="4871561"/>
              <a:ext cx="236538" cy="1150927"/>
            </a:xfrm>
            <a:prstGeom prst="rect">
              <a:avLst/>
            </a:prstGeom>
            <a:grpFill/>
            <a:ln w="9525" algn="ctr">
              <a:noFill/>
              <a:miter lim="800000"/>
              <a:headEnd/>
              <a:tailEnd/>
            </a:ln>
          </p:spPr>
          <p:txBody>
            <a:bodyPr wrap="none" anchor="ctr"/>
            <a:lstStyle/>
            <a:p>
              <a:endParaRPr lang="en-US" dirty="0"/>
            </a:p>
          </p:txBody>
        </p:sp>
        <p:sp>
          <p:nvSpPr>
            <p:cNvPr id="37" name="Rectangle 36"/>
            <p:cNvSpPr>
              <a:spLocks noChangeArrowheads="1"/>
            </p:cNvSpPr>
            <p:nvPr/>
          </p:nvSpPr>
          <p:spPr bwMode="auto">
            <a:xfrm rot="335058" flipH="1">
              <a:off x="2127532" y="5806095"/>
              <a:ext cx="360147" cy="192590"/>
            </a:xfrm>
            <a:prstGeom prst="rect">
              <a:avLst/>
            </a:prstGeom>
            <a:grpFill/>
            <a:ln w="9525" algn="ctr">
              <a:noFill/>
              <a:miter lim="800000"/>
              <a:headEnd/>
              <a:tailEnd/>
            </a:ln>
          </p:spPr>
          <p:txBody>
            <a:bodyPr wrap="none" anchor="ctr"/>
            <a:lstStyle/>
            <a:p>
              <a:endParaRPr lang="en-US" dirty="0"/>
            </a:p>
          </p:txBody>
        </p:sp>
        <p:sp>
          <p:nvSpPr>
            <p:cNvPr id="38" name="Rectangle 15"/>
            <p:cNvSpPr>
              <a:spLocks noChangeArrowheads="1"/>
            </p:cNvSpPr>
            <p:nvPr/>
          </p:nvSpPr>
          <p:spPr bwMode="auto">
            <a:xfrm rot="631007" flipH="1">
              <a:off x="1551643" y="3961764"/>
              <a:ext cx="241300" cy="1019175"/>
            </a:xfrm>
            <a:prstGeom prst="rect">
              <a:avLst/>
            </a:prstGeom>
            <a:grpFill/>
            <a:ln w="9525" algn="ctr">
              <a:noFill/>
              <a:miter lim="800000"/>
              <a:headEnd/>
              <a:tailEnd/>
            </a:ln>
          </p:spPr>
          <p:txBody>
            <a:bodyPr wrap="none" anchor="ctr"/>
            <a:lstStyle/>
            <a:p>
              <a:endParaRPr lang="en-US" dirty="0"/>
            </a:p>
          </p:txBody>
        </p:sp>
        <p:sp>
          <p:nvSpPr>
            <p:cNvPr id="39" name="Rectangle 15"/>
            <p:cNvSpPr>
              <a:spLocks noChangeArrowheads="1"/>
            </p:cNvSpPr>
            <p:nvPr/>
          </p:nvSpPr>
          <p:spPr bwMode="auto">
            <a:xfrm flipH="1">
              <a:off x="1504795" y="4791106"/>
              <a:ext cx="209037" cy="1189088"/>
            </a:xfrm>
            <a:prstGeom prst="rect">
              <a:avLst/>
            </a:prstGeom>
            <a:grpFill/>
            <a:ln w="9525" algn="ctr">
              <a:noFill/>
              <a:miter lim="800000"/>
              <a:headEnd/>
              <a:tailEnd/>
            </a:ln>
          </p:spPr>
          <p:txBody>
            <a:bodyPr wrap="none" anchor="ctr"/>
            <a:lstStyle/>
            <a:p>
              <a:endParaRPr lang="en-US" dirty="0"/>
            </a:p>
          </p:txBody>
        </p:sp>
        <p:sp>
          <p:nvSpPr>
            <p:cNvPr id="40" name="Rectangle 13"/>
            <p:cNvSpPr>
              <a:spLocks noChangeArrowheads="1"/>
            </p:cNvSpPr>
            <p:nvPr/>
          </p:nvSpPr>
          <p:spPr bwMode="auto">
            <a:xfrm rot="4229478" flipH="1">
              <a:off x="2241913" y="4066386"/>
              <a:ext cx="165219" cy="261372"/>
            </a:xfrm>
            <a:prstGeom prst="rect">
              <a:avLst/>
            </a:prstGeom>
            <a:grpFill/>
            <a:ln w="9525" algn="ctr">
              <a:noFill/>
              <a:miter lim="800000"/>
              <a:headEnd/>
              <a:tailEnd/>
            </a:ln>
          </p:spPr>
          <p:txBody>
            <a:bodyPr wrap="none" anchor="ctr"/>
            <a:lstStyle/>
            <a:p>
              <a:endParaRPr lang="en-US" dirty="0"/>
            </a:p>
          </p:txBody>
        </p:sp>
        <p:sp>
          <p:nvSpPr>
            <p:cNvPr id="41" name="Rectangle 14"/>
            <p:cNvSpPr>
              <a:spLocks noChangeArrowheads="1"/>
            </p:cNvSpPr>
            <p:nvPr/>
          </p:nvSpPr>
          <p:spPr bwMode="auto">
            <a:xfrm flipH="1">
              <a:off x="1450555" y="3508174"/>
              <a:ext cx="169239" cy="704850"/>
            </a:xfrm>
            <a:prstGeom prst="rect">
              <a:avLst/>
            </a:prstGeom>
            <a:grpFill/>
            <a:ln w="9525" algn="ctr">
              <a:noFill/>
              <a:miter lim="800000"/>
              <a:headEnd/>
              <a:tailEnd/>
            </a:ln>
          </p:spPr>
          <p:txBody>
            <a:bodyPr wrap="none" anchor="ctr"/>
            <a:lstStyle/>
            <a:p>
              <a:endParaRPr lang="en-US" dirty="0"/>
            </a:p>
          </p:txBody>
        </p:sp>
        <p:sp>
          <p:nvSpPr>
            <p:cNvPr id="42" name="Rectangle 41"/>
            <p:cNvSpPr>
              <a:spLocks noChangeArrowheads="1"/>
            </p:cNvSpPr>
            <p:nvPr/>
          </p:nvSpPr>
          <p:spPr bwMode="auto">
            <a:xfrm rot="11917476" flipH="1">
              <a:off x="1543582" y="2933538"/>
              <a:ext cx="183140" cy="701857"/>
            </a:xfrm>
            <a:prstGeom prst="rect">
              <a:avLst/>
            </a:prstGeom>
            <a:grpFill/>
            <a:ln w="9525" algn="ctr">
              <a:noFill/>
              <a:miter lim="800000"/>
              <a:headEnd/>
              <a:tailEnd/>
            </a:ln>
          </p:spPr>
          <p:txBody>
            <a:bodyPr wrap="none" anchor="ctr"/>
            <a:lstStyle/>
            <a:p>
              <a:endParaRPr lang="en-US" dirty="0"/>
            </a:p>
          </p:txBody>
        </p:sp>
        <p:sp>
          <p:nvSpPr>
            <p:cNvPr id="43" name="Rectangle 13"/>
            <p:cNvSpPr>
              <a:spLocks noChangeArrowheads="1"/>
            </p:cNvSpPr>
            <p:nvPr/>
          </p:nvSpPr>
          <p:spPr bwMode="auto">
            <a:xfrm rot="7497537" flipH="1">
              <a:off x="1403713" y="4071147"/>
              <a:ext cx="165219" cy="261372"/>
            </a:xfrm>
            <a:prstGeom prst="rect">
              <a:avLst/>
            </a:prstGeom>
            <a:grpFill/>
            <a:ln w="9525" algn="ctr">
              <a:noFill/>
              <a:miter lim="800000"/>
              <a:headEnd/>
              <a:tailEnd/>
            </a:ln>
          </p:spPr>
          <p:txBody>
            <a:bodyPr wrap="none" anchor="ctr"/>
            <a:lstStyle/>
            <a:p>
              <a:endParaRPr lang="en-US" dirty="0"/>
            </a:p>
          </p:txBody>
        </p:sp>
      </p:grpSp>
      <p:sp>
        <p:nvSpPr>
          <p:cNvPr id="44" name="TextBox 43"/>
          <p:cNvSpPr txBox="1"/>
          <p:nvPr/>
        </p:nvSpPr>
        <p:spPr>
          <a:xfrm>
            <a:off x="2194560" y="5353594"/>
            <a:ext cx="1308371" cy="369332"/>
          </a:xfrm>
          <a:prstGeom prst="rect">
            <a:avLst/>
          </a:prstGeom>
          <a:noFill/>
        </p:spPr>
        <p:txBody>
          <a:bodyPr wrap="none" rtlCol="0">
            <a:spAutoFit/>
          </a:bodyPr>
          <a:lstStyle/>
          <a:p>
            <a:r>
              <a:rPr lang="en-US" dirty="0"/>
              <a:t>Normal Guy</a:t>
            </a:r>
          </a:p>
        </p:txBody>
      </p:sp>
      <p:sp>
        <p:nvSpPr>
          <p:cNvPr id="46" name="TextBox 45"/>
          <p:cNvSpPr txBox="1"/>
          <p:nvPr/>
        </p:nvSpPr>
        <p:spPr>
          <a:xfrm>
            <a:off x="5586548" y="5353594"/>
            <a:ext cx="1154483" cy="369332"/>
          </a:xfrm>
          <a:prstGeom prst="rect">
            <a:avLst/>
          </a:prstGeom>
          <a:noFill/>
        </p:spPr>
        <p:txBody>
          <a:bodyPr wrap="none" rtlCol="0">
            <a:spAutoFit/>
          </a:bodyPr>
          <a:lstStyle/>
          <a:p>
            <a:r>
              <a:rPr lang="en-US" dirty="0"/>
              <a:t>Super Guy</a:t>
            </a:r>
          </a:p>
        </p:txBody>
      </p:sp>
    </p:spTree>
    <p:extLst>
      <p:ext uri="{BB962C8B-B14F-4D97-AF65-F5344CB8AC3E}">
        <p14:creationId xmlns:p14="http://schemas.microsoft.com/office/powerpoint/2010/main" val="1234719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3"/>
          <p:cNvPicPr>
            <a:picLocks noChangeAspect="1" noChangeArrowheads="1"/>
          </p:cNvPicPr>
          <p:nvPr/>
        </p:nvPicPr>
        <p:blipFill>
          <a:blip r:embed="rId2" cstate="print"/>
          <a:srcRect/>
          <a:stretch>
            <a:fillRect/>
          </a:stretch>
        </p:blipFill>
        <p:spPr bwMode="auto">
          <a:xfrm>
            <a:off x="2384743" y="2572385"/>
            <a:ext cx="4549457" cy="1530350"/>
          </a:xfrm>
          <a:prstGeom prst="rect">
            <a:avLst/>
          </a:prstGeom>
          <a:noFill/>
          <a:ln w="9525">
            <a:noFill/>
            <a:miter lim="800000"/>
            <a:headEnd/>
            <a:tailEnd/>
          </a:ln>
          <a:effectLst/>
        </p:spPr>
      </p:pic>
      <p:pic>
        <p:nvPicPr>
          <p:cNvPr id="52228" name="Picture 4"/>
          <p:cNvPicPr>
            <a:picLocks noChangeAspect="1" noChangeArrowheads="1"/>
          </p:cNvPicPr>
          <p:nvPr/>
        </p:nvPicPr>
        <p:blipFill>
          <a:blip r:embed="rId3" cstate="print"/>
          <a:srcRect/>
          <a:stretch>
            <a:fillRect/>
          </a:stretch>
        </p:blipFill>
        <p:spPr bwMode="auto">
          <a:xfrm>
            <a:off x="2417445" y="4297680"/>
            <a:ext cx="4400550" cy="762000"/>
          </a:xfrm>
          <a:prstGeom prst="rect">
            <a:avLst/>
          </a:prstGeom>
          <a:noFill/>
          <a:ln w="9525">
            <a:noFill/>
            <a:miter lim="800000"/>
            <a:headEnd/>
            <a:tailEnd/>
          </a:ln>
        </p:spPr>
      </p:pic>
      <p:sp>
        <p:nvSpPr>
          <p:cNvPr id="11" name="TextBox 10"/>
          <p:cNvSpPr txBox="1"/>
          <p:nvPr/>
        </p:nvSpPr>
        <p:spPr>
          <a:xfrm>
            <a:off x="5486400" y="3931920"/>
            <a:ext cx="29687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2" name="TextBox 11"/>
          <p:cNvSpPr txBox="1"/>
          <p:nvPr/>
        </p:nvSpPr>
        <p:spPr>
          <a:xfrm>
            <a:off x="6568440" y="393192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2</a:t>
            </a:r>
            <a:endParaRPr lang="en-US" sz="1600" dirty="0">
              <a:latin typeface="Times New Roman" pitchFamily="18" charset="0"/>
              <a:cs typeface="Times New Roman" pitchFamily="18" charset="0"/>
            </a:endParaRPr>
          </a:p>
        </p:txBody>
      </p:sp>
      <p:sp>
        <p:nvSpPr>
          <p:cNvPr id="13" name="TextBox 12"/>
          <p:cNvSpPr txBox="1"/>
          <p:nvPr/>
        </p:nvSpPr>
        <p:spPr>
          <a:xfrm>
            <a:off x="2301240" y="393192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rPr>
              <a:t>-2</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4" name="TextBox 13"/>
          <p:cNvSpPr txBox="1"/>
          <p:nvPr/>
        </p:nvSpPr>
        <p:spPr>
          <a:xfrm>
            <a:off x="3444240" y="3931920"/>
            <a:ext cx="36580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6" name="TextBox 15"/>
          <p:cNvSpPr txBox="1"/>
          <p:nvPr/>
        </p:nvSpPr>
        <p:spPr>
          <a:xfrm>
            <a:off x="6918960" y="3794760"/>
            <a:ext cx="511679" cy="369332"/>
          </a:xfrm>
          <a:prstGeom prst="rect">
            <a:avLst/>
          </a:prstGeom>
          <a:noFill/>
        </p:spPr>
        <p:txBody>
          <a:bodyPr wrap="none" rtlCol="0">
            <a:spAutoFit/>
          </a:bodyPr>
          <a:lstStyle/>
          <a:p>
            <a:r>
              <a:rPr lang="en-US" dirty="0">
                <a:sym typeface="Symbol"/>
              </a:rPr>
              <a:t>/2</a:t>
            </a:r>
            <a:endParaRPr lang="en-US" dirty="0"/>
          </a:p>
        </p:txBody>
      </p:sp>
      <p:cxnSp>
        <p:nvCxnSpPr>
          <p:cNvPr id="17" name="Straight Arrow Connector 16"/>
          <p:cNvCxnSpPr/>
          <p:nvPr/>
        </p:nvCxnSpPr>
        <p:spPr>
          <a:xfrm flipH="1">
            <a:off x="5318760" y="2971800"/>
            <a:ext cx="381000" cy="4419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06240" y="2286000"/>
            <a:ext cx="261610" cy="369332"/>
          </a:xfrm>
          <a:prstGeom prst="rect">
            <a:avLst/>
          </a:prstGeom>
          <a:noFill/>
        </p:spPr>
        <p:txBody>
          <a:bodyPr wrap="none" rtlCol="0">
            <a:spAutoFit/>
          </a:bodyPr>
          <a:lstStyle/>
          <a:p>
            <a:r>
              <a:rPr lang="en-US" i="1" dirty="0">
                <a:latin typeface="Times New Roman" pitchFamily="18" charset="0"/>
                <a:cs typeface="Times New Roman" pitchFamily="18" charset="0"/>
              </a:rPr>
              <a:t>I</a:t>
            </a:r>
          </a:p>
        </p:txBody>
      </p:sp>
      <p:sp>
        <p:nvSpPr>
          <p:cNvPr id="20" name="Rectangle 19"/>
          <p:cNvSpPr/>
          <p:nvPr/>
        </p:nvSpPr>
        <p:spPr>
          <a:xfrm>
            <a:off x="5059680" y="2237155"/>
            <a:ext cx="2895600" cy="646331"/>
          </a:xfrm>
          <a:prstGeom prst="rect">
            <a:avLst/>
          </a:prstGeom>
        </p:spPr>
        <p:txBody>
          <a:bodyPr wrap="square">
            <a:spAutoFit/>
          </a:bodyPr>
          <a:lstStyle/>
          <a:p>
            <a:r>
              <a:rPr lang="en-US" b="1" dirty="0"/>
              <a:t>Interference fringes:</a:t>
            </a:r>
          </a:p>
          <a:p>
            <a:r>
              <a:rPr lang="en-US" dirty="0"/>
              <a:t> due to having a single slit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4971" y="217714"/>
            <a:ext cx="5646058" cy="3062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1616892" y="1071155"/>
            <a:ext cx="5238206" cy="5786845"/>
            <a:chOff x="1616892" y="1071155"/>
            <a:chExt cx="5238206" cy="5786845"/>
          </a:xfrm>
        </p:grpSpPr>
        <p:pic>
          <p:nvPicPr>
            <p:cNvPr id="205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58" t="16605" r="-558" b="25816"/>
            <a:stretch/>
          </p:blipFill>
          <p:spPr bwMode="auto">
            <a:xfrm flipH="1">
              <a:off x="2500718" y="1319348"/>
              <a:ext cx="2342697" cy="470263"/>
            </a:xfrm>
            <a:prstGeom prst="rect">
              <a:avLst/>
            </a:prstGeom>
            <a:solidFill>
              <a:schemeClr val="bg1">
                <a:alpha val="79000"/>
              </a:schemeClr>
            </a:solidFill>
            <a:ln>
              <a:noFill/>
            </a:ln>
            <a:effectLst/>
          </p:spPr>
        </p:pic>
        <p:sp>
          <p:nvSpPr>
            <p:cNvPr id="128" name="Rectangle 127"/>
            <p:cNvSpPr/>
            <p:nvPr/>
          </p:nvSpPr>
          <p:spPr>
            <a:xfrm rot="18892869">
              <a:off x="2766288" y="1649564"/>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2795547" y="1487638"/>
              <a:ext cx="1943368" cy="668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rot="13593565">
              <a:off x="2790099" y="1659089"/>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rot="18892869">
              <a:off x="3504476" y="1640039"/>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rot="13593565">
              <a:off x="3528287" y="1649564"/>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rot="18892869">
              <a:off x="4299813" y="1644801"/>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rot="13593565">
              <a:off x="4323624" y="1654326"/>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557418" y="1815737"/>
              <a:ext cx="2534194" cy="491163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616892" y="6740434"/>
              <a:ext cx="5238206" cy="117566"/>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1330" y="6254903"/>
              <a:ext cx="438785" cy="477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4686663" y="1515291"/>
              <a:ext cx="1810885" cy="4872446"/>
            </a:xfrm>
            <a:custGeom>
              <a:avLst/>
              <a:gdLst>
                <a:gd name="connsiteX0" fmla="*/ 1802675 w 1810885"/>
                <a:gd name="connsiteY0" fmla="*/ 4872446 h 4872446"/>
                <a:gd name="connsiteX1" fmla="*/ 1789612 w 1810885"/>
                <a:gd name="connsiteY1" fmla="*/ 2873829 h 4872446"/>
                <a:gd name="connsiteX2" fmla="*/ 1619795 w 1810885"/>
                <a:gd name="connsiteY2" fmla="*/ 600892 h 4872446"/>
                <a:gd name="connsiteX3" fmla="*/ 0 w 1810885"/>
                <a:gd name="connsiteY3" fmla="*/ 0 h 4872446"/>
              </a:gdLst>
              <a:ahLst/>
              <a:cxnLst>
                <a:cxn ang="0">
                  <a:pos x="connsiteX0" y="connsiteY0"/>
                </a:cxn>
                <a:cxn ang="0">
                  <a:pos x="connsiteX1" y="connsiteY1"/>
                </a:cxn>
                <a:cxn ang="0">
                  <a:pos x="connsiteX2" y="connsiteY2"/>
                </a:cxn>
                <a:cxn ang="0">
                  <a:pos x="connsiteX3" y="connsiteY3"/>
                </a:cxn>
              </a:cxnLst>
              <a:rect l="l" t="t" r="r" b="b"/>
              <a:pathLst>
                <a:path w="1810885" h="4872446">
                  <a:moveTo>
                    <a:pt x="1802675" y="4872446"/>
                  </a:moveTo>
                  <a:cubicBezTo>
                    <a:pt x="1811383" y="4229100"/>
                    <a:pt x="1820092" y="3585755"/>
                    <a:pt x="1789612" y="2873829"/>
                  </a:cubicBezTo>
                  <a:cubicBezTo>
                    <a:pt x="1759132" y="2161903"/>
                    <a:pt x="1918064" y="1079863"/>
                    <a:pt x="1619795" y="600892"/>
                  </a:cubicBezTo>
                  <a:cubicBezTo>
                    <a:pt x="1321526" y="121920"/>
                    <a:pt x="660763" y="60960"/>
                    <a:pt x="0" y="0"/>
                  </a:cubicBezTo>
                </a:path>
              </a:pathLst>
            </a:cu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93041" y="5887890"/>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270830" y="5220020"/>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9780565">
              <a:off x="3156153" y="5556081"/>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19435" flipH="1">
              <a:off x="3133741" y="4888210"/>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751312" y="4574561"/>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342548" y="3893245"/>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19780565">
              <a:off x="3227871" y="4229306"/>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1819435" flipH="1">
              <a:off x="3205459" y="3574880"/>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23030" y="3261231"/>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360476" y="2593362"/>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rot="19780565">
              <a:off x="3245799" y="2929423"/>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1819435" flipH="1">
              <a:off x="3196494" y="2274997"/>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814065" y="1961348"/>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1819435" flipH="1">
              <a:off x="3138223" y="6210504"/>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746830" y="56189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141277" y="562343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697524" y="5609985"/>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805100" y="430561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99547" y="431010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755794" y="4296655"/>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876817" y="297884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271264" y="298332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827511" y="2969879"/>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427711" y="23378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822158" y="23423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378405" y="23289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405300" y="36332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799747" y="36377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355994" y="36243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369441" y="49286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763888" y="49331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320135" y="49197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rot="1820704">
              <a:off x="3129035" y="4627718"/>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602959" y="455214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037747" y="4812124"/>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rot="1820704">
              <a:off x="3241093" y="3314389"/>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715017" y="323881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4149805" y="3498795"/>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665711" y="1938937"/>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100499" y="219891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602958" y="585651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037746" y="611648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flipH="1">
              <a:off x="3079727" y="5175195"/>
              <a:ext cx="1357790" cy="542365"/>
              <a:chOff x="816993" y="4693022"/>
              <a:chExt cx="1357790" cy="542365"/>
            </a:xfrm>
          </p:grpSpPr>
          <p:sp>
            <p:nvSpPr>
              <p:cNvPr id="56" name="Rectangle 55"/>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p:nvGrpSpPr>
          <p:grpSpPr>
            <a:xfrm flipH="1">
              <a:off x="3137998" y="3875312"/>
              <a:ext cx="1357790" cy="542365"/>
              <a:chOff x="816993" y="4693022"/>
              <a:chExt cx="1357790" cy="542365"/>
            </a:xfrm>
          </p:grpSpPr>
          <p:sp>
            <p:nvSpPr>
              <p:cNvPr id="61" name="Rectangle 60"/>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p:cNvGrpSpPr/>
            <p:nvPr/>
          </p:nvGrpSpPr>
          <p:grpSpPr>
            <a:xfrm flipH="1">
              <a:off x="3223163" y="2561989"/>
              <a:ext cx="1357790" cy="542365"/>
              <a:chOff x="816993" y="4693022"/>
              <a:chExt cx="1357790" cy="542365"/>
            </a:xfrm>
          </p:grpSpPr>
          <p:sp>
            <p:nvSpPr>
              <p:cNvPr id="65" name="Rectangle 64"/>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8" name="Group 2047"/>
            <p:cNvGrpSpPr/>
            <p:nvPr/>
          </p:nvGrpSpPr>
          <p:grpSpPr>
            <a:xfrm>
              <a:off x="3715016" y="5686182"/>
              <a:ext cx="268942" cy="603269"/>
              <a:chOff x="689354" y="3076303"/>
              <a:chExt cx="1317005" cy="2892341"/>
            </a:xfrm>
          </p:grpSpPr>
          <p:sp>
            <p:nvSpPr>
              <p:cNvPr id="69" name="Oval 12"/>
              <p:cNvSpPr>
                <a:spLocks noChangeArrowheads="1"/>
              </p:cNvSpPr>
              <p:nvPr/>
            </p:nvSpPr>
            <p:spPr bwMode="auto">
              <a:xfrm flipH="1">
                <a:off x="1350437" y="3567928"/>
                <a:ext cx="364198" cy="1056067"/>
              </a:xfrm>
              <a:prstGeom prst="ellipse">
                <a:avLst/>
              </a:prstGeom>
              <a:solidFill>
                <a:schemeClr val="tx2">
                  <a:lumMod val="50000"/>
                </a:schemeClr>
              </a:solidFill>
              <a:ln w="9525" algn="ctr">
                <a:noFill/>
                <a:round/>
                <a:headEnd/>
                <a:tailEnd/>
              </a:ln>
            </p:spPr>
            <p:txBody>
              <a:bodyPr wrap="none" anchor="ctr"/>
              <a:lstStyle/>
              <a:p>
                <a:endParaRPr lang="en-US" dirty="0"/>
              </a:p>
            </p:txBody>
          </p:sp>
          <p:sp>
            <p:nvSpPr>
              <p:cNvPr id="70" name="Rectangle 14"/>
              <p:cNvSpPr>
                <a:spLocks noChangeArrowheads="1"/>
              </p:cNvSpPr>
              <p:nvPr/>
            </p:nvSpPr>
            <p:spPr bwMode="auto">
              <a:xfrm rot="425131" flipH="1">
                <a:off x="1841642" y="4006962"/>
                <a:ext cx="146514" cy="53151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1" name="Rectangle 17"/>
              <p:cNvSpPr>
                <a:spLocks noChangeArrowheads="1"/>
              </p:cNvSpPr>
              <p:nvPr/>
            </p:nvSpPr>
            <p:spPr bwMode="auto">
              <a:xfrm flipH="1">
                <a:off x="689354" y="5419657"/>
                <a:ext cx="388629" cy="15488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2" name="Oval 11"/>
              <p:cNvSpPr>
                <a:spLocks noChangeArrowheads="1"/>
              </p:cNvSpPr>
              <p:nvPr/>
            </p:nvSpPr>
            <p:spPr bwMode="auto">
              <a:xfrm flipH="1">
                <a:off x="1290787" y="3076303"/>
                <a:ext cx="430166" cy="521942"/>
              </a:xfrm>
              <a:prstGeom prst="ellipse">
                <a:avLst/>
              </a:prstGeom>
              <a:solidFill>
                <a:schemeClr val="tx2">
                  <a:lumMod val="50000"/>
                </a:schemeClr>
              </a:solidFill>
              <a:ln w="9525" algn="ctr">
                <a:solidFill>
                  <a:schemeClr val="bg1"/>
                </a:solidFill>
                <a:round/>
                <a:headEnd/>
                <a:tailEnd/>
              </a:ln>
            </p:spPr>
            <p:txBody>
              <a:bodyPr wrap="none" anchor="ctr"/>
              <a:lstStyle/>
              <a:p>
                <a:endParaRPr lang="en-US" dirty="0"/>
              </a:p>
            </p:txBody>
          </p:sp>
          <p:sp>
            <p:nvSpPr>
              <p:cNvPr id="73" name="Rectangle 72"/>
              <p:cNvSpPr>
                <a:spLocks noChangeArrowheads="1"/>
              </p:cNvSpPr>
              <p:nvPr/>
            </p:nvSpPr>
            <p:spPr bwMode="auto">
              <a:xfrm rot="8649417" flipH="1">
                <a:off x="1699536" y="3602366"/>
                <a:ext cx="158548" cy="52926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4" name="Rectangle 15"/>
              <p:cNvSpPr>
                <a:spLocks noChangeArrowheads="1"/>
              </p:cNvSpPr>
              <p:nvPr/>
            </p:nvSpPr>
            <p:spPr bwMode="auto">
              <a:xfrm rot="20522501" flipH="1">
                <a:off x="1574718" y="4426741"/>
                <a:ext cx="207525" cy="768548"/>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5" name="Rectangle 15"/>
              <p:cNvSpPr>
                <a:spLocks noChangeArrowheads="1"/>
              </p:cNvSpPr>
              <p:nvPr/>
            </p:nvSpPr>
            <p:spPr bwMode="auto">
              <a:xfrm rot="20814809" flipH="1">
                <a:off x="1767725" y="5090117"/>
                <a:ext cx="204776" cy="86790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6" name="Rectangle 75"/>
              <p:cNvSpPr>
                <a:spLocks noChangeArrowheads="1"/>
              </p:cNvSpPr>
              <p:nvPr/>
            </p:nvSpPr>
            <p:spPr bwMode="auto">
              <a:xfrm rot="335058" flipH="1">
                <a:off x="1641720" y="5823414"/>
                <a:ext cx="311787" cy="14523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7" name="Rectangle 15"/>
              <p:cNvSpPr>
                <a:spLocks noChangeArrowheads="1"/>
              </p:cNvSpPr>
              <p:nvPr/>
            </p:nvSpPr>
            <p:spPr bwMode="auto">
              <a:xfrm rot="3898404" flipH="1">
                <a:off x="1147925" y="4299275"/>
                <a:ext cx="208897" cy="76854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8" name="Rectangle 15"/>
              <p:cNvSpPr>
                <a:spLocks noChangeArrowheads="1"/>
              </p:cNvSpPr>
              <p:nvPr/>
            </p:nvSpPr>
            <p:spPr bwMode="auto">
              <a:xfrm flipH="1">
                <a:off x="869473" y="4685969"/>
                <a:ext cx="180969" cy="896678"/>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9" name="Rectangle 13"/>
              <p:cNvSpPr>
                <a:spLocks noChangeArrowheads="1"/>
              </p:cNvSpPr>
              <p:nvPr/>
            </p:nvSpPr>
            <p:spPr bwMode="auto">
              <a:xfrm rot="4229478" flipH="1">
                <a:off x="1830927" y="4463593"/>
                <a:ext cx="124590" cy="226275"/>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0" name="Rectangle 14"/>
              <p:cNvSpPr>
                <a:spLocks noChangeArrowheads="1"/>
              </p:cNvSpPr>
              <p:nvPr/>
            </p:nvSpPr>
            <p:spPr bwMode="auto">
              <a:xfrm rot="2481570" flipH="1">
                <a:off x="1088984" y="4004854"/>
                <a:ext cx="146514" cy="53151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1" name="Rectangle 80"/>
              <p:cNvSpPr>
                <a:spLocks noChangeArrowheads="1"/>
              </p:cNvSpPr>
              <p:nvPr/>
            </p:nvSpPr>
            <p:spPr bwMode="auto">
              <a:xfrm rot="12397112" flipH="1">
                <a:off x="1340971" y="3623914"/>
                <a:ext cx="158548" cy="52926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2" name="Rectangle 13"/>
              <p:cNvSpPr>
                <a:spLocks noChangeArrowheads="1"/>
              </p:cNvSpPr>
              <p:nvPr/>
            </p:nvSpPr>
            <p:spPr bwMode="auto">
              <a:xfrm rot="7497537" flipH="1">
                <a:off x="943356" y="4333834"/>
                <a:ext cx="124590" cy="226275"/>
              </a:xfrm>
              <a:prstGeom prst="rect">
                <a:avLst/>
              </a:prstGeom>
              <a:solidFill>
                <a:schemeClr val="tx2">
                  <a:lumMod val="50000"/>
                </a:schemeClr>
              </a:solidFill>
              <a:ln w="9525" algn="ctr">
                <a:noFill/>
                <a:miter lim="800000"/>
                <a:headEnd/>
                <a:tailEnd/>
              </a:ln>
            </p:spPr>
            <p:txBody>
              <a:bodyPr wrap="none" anchor="ctr"/>
              <a:lstStyle/>
              <a:p>
                <a:endParaRPr lang="en-US" dirty="0"/>
              </a:p>
            </p:txBody>
          </p:sp>
        </p:grpSp>
        <p:sp>
          <p:nvSpPr>
            <p:cNvPr id="53" name="Rectangle 52"/>
            <p:cNvSpPr/>
            <p:nvPr/>
          </p:nvSpPr>
          <p:spPr>
            <a:xfrm rot="1820704">
              <a:off x="3129034" y="5932083"/>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p:cNvGrpSpPr/>
            <p:nvPr/>
          </p:nvGrpSpPr>
          <p:grpSpPr>
            <a:xfrm>
              <a:off x="5758968" y="6197173"/>
              <a:ext cx="228602" cy="547538"/>
              <a:chOff x="1271541" y="2207348"/>
              <a:chExt cx="1216138" cy="3815140"/>
            </a:xfrm>
            <a:solidFill>
              <a:schemeClr val="tx2">
                <a:lumMod val="50000"/>
              </a:schemeClr>
            </a:solidFill>
          </p:grpSpPr>
          <p:sp>
            <p:nvSpPr>
              <p:cNvPr id="85" name="Oval 12"/>
              <p:cNvSpPr>
                <a:spLocks noChangeArrowheads="1"/>
              </p:cNvSpPr>
              <p:nvPr/>
            </p:nvSpPr>
            <p:spPr bwMode="auto">
              <a:xfrm flipH="1">
                <a:off x="1681044" y="2865611"/>
                <a:ext cx="420688" cy="1400456"/>
              </a:xfrm>
              <a:prstGeom prst="ellipse">
                <a:avLst/>
              </a:prstGeom>
              <a:grpFill/>
              <a:ln w="9525" algn="ctr">
                <a:noFill/>
                <a:round/>
                <a:headEnd/>
                <a:tailEnd/>
              </a:ln>
            </p:spPr>
            <p:txBody>
              <a:bodyPr wrap="none" anchor="ctr"/>
              <a:lstStyle/>
              <a:p>
                <a:endParaRPr lang="en-US" dirty="0"/>
              </a:p>
            </p:txBody>
          </p:sp>
          <p:sp>
            <p:nvSpPr>
              <p:cNvPr id="86" name="Rectangle 14"/>
              <p:cNvSpPr>
                <a:spLocks noChangeArrowheads="1"/>
              </p:cNvSpPr>
              <p:nvPr/>
            </p:nvSpPr>
            <p:spPr bwMode="auto">
              <a:xfrm rot="425131" flipH="1">
                <a:off x="2264942" y="3441499"/>
                <a:ext cx="169239" cy="704850"/>
              </a:xfrm>
              <a:prstGeom prst="rect">
                <a:avLst/>
              </a:prstGeom>
              <a:grpFill/>
              <a:ln w="9525" algn="ctr">
                <a:noFill/>
                <a:miter lim="800000"/>
                <a:headEnd/>
                <a:tailEnd/>
              </a:ln>
            </p:spPr>
            <p:txBody>
              <a:bodyPr wrap="none" anchor="ctr"/>
              <a:lstStyle/>
              <a:p>
                <a:endParaRPr lang="en-US" dirty="0"/>
              </a:p>
            </p:txBody>
          </p:sp>
          <p:sp>
            <p:nvSpPr>
              <p:cNvPr id="87" name="Rectangle 17"/>
              <p:cNvSpPr>
                <a:spLocks noChangeArrowheads="1"/>
              </p:cNvSpPr>
              <p:nvPr/>
            </p:nvSpPr>
            <p:spPr bwMode="auto">
              <a:xfrm flipH="1">
                <a:off x="1271541" y="5760992"/>
                <a:ext cx="448907" cy="205387"/>
              </a:xfrm>
              <a:prstGeom prst="rect">
                <a:avLst/>
              </a:prstGeom>
              <a:grpFill/>
              <a:ln w="9525" algn="ctr">
                <a:noFill/>
                <a:miter lim="800000"/>
                <a:headEnd/>
                <a:tailEnd/>
              </a:ln>
            </p:spPr>
            <p:txBody>
              <a:bodyPr wrap="none" anchor="ctr"/>
              <a:lstStyle/>
              <a:p>
                <a:endParaRPr lang="en-US" dirty="0"/>
              </a:p>
            </p:txBody>
          </p:sp>
          <p:sp>
            <p:nvSpPr>
              <p:cNvPr id="88" name="Oval 11"/>
              <p:cNvSpPr>
                <a:spLocks noChangeArrowheads="1"/>
              </p:cNvSpPr>
              <p:nvPr/>
            </p:nvSpPr>
            <p:spPr bwMode="auto">
              <a:xfrm flipH="1">
                <a:off x="1628646" y="2207348"/>
                <a:ext cx="496888" cy="692150"/>
              </a:xfrm>
              <a:prstGeom prst="ellipse">
                <a:avLst/>
              </a:prstGeom>
              <a:grpFill/>
              <a:ln w="9525" algn="ctr">
                <a:solidFill>
                  <a:schemeClr val="bg1"/>
                </a:solidFill>
                <a:round/>
                <a:headEnd/>
                <a:tailEnd/>
              </a:ln>
            </p:spPr>
            <p:txBody>
              <a:bodyPr wrap="none" anchor="ctr"/>
              <a:lstStyle/>
              <a:p>
                <a:endParaRPr lang="en-US" dirty="0"/>
              </a:p>
            </p:txBody>
          </p:sp>
          <p:sp>
            <p:nvSpPr>
              <p:cNvPr id="89" name="Rectangle 88"/>
              <p:cNvSpPr>
                <a:spLocks noChangeArrowheads="1"/>
              </p:cNvSpPr>
              <p:nvPr/>
            </p:nvSpPr>
            <p:spPr bwMode="auto">
              <a:xfrm rot="8649417" flipH="1">
                <a:off x="2100794" y="2904963"/>
                <a:ext cx="183140" cy="701857"/>
              </a:xfrm>
              <a:prstGeom prst="rect">
                <a:avLst/>
              </a:prstGeom>
              <a:grpFill/>
              <a:ln w="9525" algn="ctr">
                <a:noFill/>
                <a:miter lim="800000"/>
                <a:headEnd/>
                <a:tailEnd/>
              </a:ln>
            </p:spPr>
            <p:txBody>
              <a:bodyPr wrap="none" anchor="ctr"/>
              <a:lstStyle/>
              <a:p>
                <a:endParaRPr lang="en-US" dirty="0"/>
              </a:p>
            </p:txBody>
          </p:sp>
          <p:sp>
            <p:nvSpPr>
              <p:cNvPr id="90" name="Rectangle 15"/>
              <p:cNvSpPr>
                <a:spLocks noChangeArrowheads="1"/>
              </p:cNvSpPr>
              <p:nvPr/>
            </p:nvSpPr>
            <p:spPr bwMode="auto">
              <a:xfrm rot="20522501" flipH="1">
                <a:off x="1956616" y="3998171"/>
                <a:ext cx="239713" cy="1019175"/>
              </a:xfrm>
              <a:prstGeom prst="rect">
                <a:avLst/>
              </a:prstGeom>
              <a:grpFill/>
              <a:ln w="9525" algn="ctr">
                <a:noFill/>
                <a:miter lim="800000"/>
                <a:headEnd/>
                <a:tailEnd/>
              </a:ln>
            </p:spPr>
            <p:txBody>
              <a:bodyPr wrap="none" anchor="ctr"/>
              <a:lstStyle/>
              <a:p>
                <a:endParaRPr lang="en-US" dirty="0"/>
              </a:p>
            </p:txBody>
          </p:sp>
          <p:sp>
            <p:nvSpPr>
              <p:cNvPr id="91" name="Rectangle 15"/>
              <p:cNvSpPr>
                <a:spLocks noChangeArrowheads="1"/>
              </p:cNvSpPr>
              <p:nvPr/>
            </p:nvSpPr>
            <p:spPr bwMode="auto">
              <a:xfrm flipH="1">
                <a:off x="2108045" y="4871561"/>
                <a:ext cx="236538" cy="1150927"/>
              </a:xfrm>
              <a:prstGeom prst="rect">
                <a:avLst/>
              </a:prstGeom>
              <a:grpFill/>
              <a:ln w="9525" algn="ctr">
                <a:noFill/>
                <a:miter lim="800000"/>
                <a:headEnd/>
                <a:tailEnd/>
              </a:ln>
            </p:spPr>
            <p:txBody>
              <a:bodyPr wrap="none" anchor="ctr"/>
              <a:lstStyle/>
              <a:p>
                <a:endParaRPr lang="en-US" dirty="0"/>
              </a:p>
            </p:txBody>
          </p:sp>
          <p:sp>
            <p:nvSpPr>
              <p:cNvPr id="92" name="Rectangle 91"/>
              <p:cNvSpPr>
                <a:spLocks noChangeArrowheads="1"/>
              </p:cNvSpPr>
              <p:nvPr/>
            </p:nvSpPr>
            <p:spPr bwMode="auto">
              <a:xfrm rot="335058" flipH="1">
                <a:off x="2127532" y="5806095"/>
                <a:ext cx="360147" cy="192590"/>
              </a:xfrm>
              <a:prstGeom prst="rect">
                <a:avLst/>
              </a:prstGeom>
              <a:grpFill/>
              <a:ln w="9525" algn="ctr">
                <a:noFill/>
                <a:miter lim="800000"/>
                <a:headEnd/>
                <a:tailEnd/>
              </a:ln>
            </p:spPr>
            <p:txBody>
              <a:bodyPr wrap="none" anchor="ctr"/>
              <a:lstStyle/>
              <a:p>
                <a:endParaRPr lang="en-US" dirty="0"/>
              </a:p>
            </p:txBody>
          </p:sp>
          <p:sp>
            <p:nvSpPr>
              <p:cNvPr id="93" name="Rectangle 15"/>
              <p:cNvSpPr>
                <a:spLocks noChangeArrowheads="1"/>
              </p:cNvSpPr>
              <p:nvPr/>
            </p:nvSpPr>
            <p:spPr bwMode="auto">
              <a:xfrm rot="631007" flipH="1">
                <a:off x="1551643" y="3961764"/>
                <a:ext cx="241300" cy="1019175"/>
              </a:xfrm>
              <a:prstGeom prst="rect">
                <a:avLst/>
              </a:prstGeom>
              <a:grpFill/>
              <a:ln w="9525" algn="ctr">
                <a:noFill/>
                <a:miter lim="800000"/>
                <a:headEnd/>
                <a:tailEnd/>
              </a:ln>
            </p:spPr>
            <p:txBody>
              <a:bodyPr wrap="none" anchor="ctr"/>
              <a:lstStyle/>
              <a:p>
                <a:endParaRPr lang="en-US" dirty="0"/>
              </a:p>
            </p:txBody>
          </p:sp>
          <p:sp>
            <p:nvSpPr>
              <p:cNvPr id="94" name="Rectangle 15"/>
              <p:cNvSpPr>
                <a:spLocks noChangeArrowheads="1"/>
              </p:cNvSpPr>
              <p:nvPr/>
            </p:nvSpPr>
            <p:spPr bwMode="auto">
              <a:xfrm flipH="1">
                <a:off x="1504795" y="4791106"/>
                <a:ext cx="209037" cy="1189088"/>
              </a:xfrm>
              <a:prstGeom prst="rect">
                <a:avLst/>
              </a:prstGeom>
              <a:grpFill/>
              <a:ln w="9525" algn="ctr">
                <a:noFill/>
                <a:miter lim="800000"/>
                <a:headEnd/>
                <a:tailEnd/>
              </a:ln>
            </p:spPr>
            <p:txBody>
              <a:bodyPr wrap="none" anchor="ctr"/>
              <a:lstStyle/>
              <a:p>
                <a:endParaRPr lang="en-US" dirty="0"/>
              </a:p>
            </p:txBody>
          </p:sp>
          <p:sp>
            <p:nvSpPr>
              <p:cNvPr id="95" name="Rectangle 13"/>
              <p:cNvSpPr>
                <a:spLocks noChangeArrowheads="1"/>
              </p:cNvSpPr>
              <p:nvPr/>
            </p:nvSpPr>
            <p:spPr bwMode="auto">
              <a:xfrm rot="4229478" flipH="1">
                <a:off x="2241913" y="4066386"/>
                <a:ext cx="165219" cy="261372"/>
              </a:xfrm>
              <a:prstGeom prst="rect">
                <a:avLst/>
              </a:prstGeom>
              <a:grpFill/>
              <a:ln w="9525" algn="ctr">
                <a:noFill/>
                <a:miter lim="800000"/>
                <a:headEnd/>
                <a:tailEnd/>
              </a:ln>
            </p:spPr>
            <p:txBody>
              <a:bodyPr wrap="none" anchor="ctr"/>
              <a:lstStyle/>
              <a:p>
                <a:endParaRPr lang="en-US" dirty="0"/>
              </a:p>
            </p:txBody>
          </p:sp>
          <p:sp>
            <p:nvSpPr>
              <p:cNvPr id="96" name="Rectangle 14"/>
              <p:cNvSpPr>
                <a:spLocks noChangeArrowheads="1"/>
              </p:cNvSpPr>
              <p:nvPr/>
            </p:nvSpPr>
            <p:spPr bwMode="auto">
              <a:xfrm flipH="1">
                <a:off x="1450555" y="3508174"/>
                <a:ext cx="169239" cy="704850"/>
              </a:xfrm>
              <a:prstGeom prst="rect">
                <a:avLst/>
              </a:prstGeom>
              <a:grpFill/>
              <a:ln w="9525" algn="ctr">
                <a:noFill/>
                <a:miter lim="800000"/>
                <a:headEnd/>
                <a:tailEnd/>
              </a:ln>
            </p:spPr>
            <p:txBody>
              <a:bodyPr wrap="none" anchor="ctr"/>
              <a:lstStyle/>
              <a:p>
                <a:endParaRPr lang="en-US" dirty="0"/>
              </a:p>
            </p:txBody>
          </p:sp>
          <p:sp>
            <p:nvSpPr>
              <p:cNvPr id="97" name="Rectangle 96"/>
              <p:cNvSpPr>
                <a:spLocks noChangeArrowheads="1"/>
              </p:cNvSpPr>
              <p:nvPr/>
            </p:nvSpPr>
            <p:spPr bwMode="auto">
              <a:xfrm rot="11917476" flipH="1">
                <a:off x="1543582" y="2933538"/>
                <a:ext cx="183140" cy="701857"/>
              </a:xfrm>
              <a:prstGeom prst="rect">
                <a:avLst/>
              </a:prstGeom>
              <a:grpFill/>
              <a:ln w="9525" algn="ctr">
                <a:noFill/>
                <a:miter lim="800000"/>
                <a:headEnd/>
                <a:tailEnd/>
              </a:ln>
            </p:spPr>
            <p:txBody>
              <a:bodyPr wrap="none" anchor="ctr"/>
              <a:lstStyle/>
              <a:p>
                <a:endParaRPr lang="en-US" dirty="0"/>
              </a:p>
            </p:txBody>
          </p:sp>
          <p:sp>
            <p:nvSpPr>
              <p:cNvPr id="98" name="Rectangle 13"/>
              <p:cNvSpPr>
                <a:spLocks noChangeArrowheads="1"/>
              </p:cNvSpPr>
              <p:nvPr/>
            </p:nvSpPr>
            <p:spPr bwMode="auto">
              <a:xfrm rot="7497537" flipH="1">
                <a:off x="1403713" y="4071147"/>
                <a:ext cx="165219" cy="261372"/>
              </a:xfrm>
              <a:prstGeom prst="rect">
                <a:avLst/>
              </a:prstGeom>
              <a:grpFill/>
              <a:ln w="9525" algn="ctr">
                <a:noFill/>
                <a:miter lim="800000"/>
                <a:headEnd/>
                <a:tailEnd/>
              </a:ln>
            </p:spPr>
            <p:txBody>
              <a:bodyPr wrap="none" anchor="ctr"/>
              <a:lstStyle/>
              <a:p>
                <a:endParaRPr lang="en-US" dirty="0"/>
              </a:p>
            </p:txBody>
          </p:sp>
        </p:grpSp>
        <p:sp>
          <p:nvSpPr>
            <p:cNvPr id="2049" name="Freeform 2048"/>
            <p:cNvSpPr/>
            <p:nvPr/>
          </p:nvSpPr>
          <p:spPr>
            <a:xfrm>
              <a:off x="4051194" y="6237514"/>
              <a:ext cx="1479176" cy="265337"/>
            </a:xfrm>
            <a:custGeom>
              <a:avLst/>
              <a:gdLst>
                <a:gd name="connsiteX0" fmla="*/ 1479176 w 1479176"/>
                <a:gd name="connsiteY0" fmla="*/ 242047 h 265337"/>
                <a:gd name="connsiteX1" fmla="*/ 605117 w 1479176"/>
                <a:gd name="connsiteY1" fmla="*/ 242047 h 265337"/>
                <a:gd name="connsiteX2" fmla="*/ 0 w 1479176"/>
                <a:gd name="connsiteY2" fmla="*/ 0 h 265337"/>
              </a:gdLst>
              <a:ahLst/>
              <a:cxnLst>
                <a:cxn ang="0">
                  <a:pos x="connsiteX0" y="connsiteY0"/>
                </a:cxn>
                <a:cxn ang="0">
                  <a:pos x="connsiteX1" y="connsiteY1"/>
                </a:cxn>
                <a:cxn ang="0">
                  <a:pos x="connsiteX2" y="connsiteY2"/>
                </a:cxn>
              </a:cxnLst>
              <a:rect l="l" t="t" r="r" b="b"/>
              <a:pathLst>
                <a:path w="1479176" h="265337">
                  <a:moveTo>
                    <a:pt x="1479176" y="242047"/>
                  </a:moveTo>
                  <a:cubicBezTo>
                    <a:pt x="1165411" y="262217"/>
                    <a:pt x="851646" y="282388"/>
                    <a:pt x="605117" y="242047"/>
                  </a:cubicBezTo>
                  <a:cubicBezTo>
                    <a:pt x="358588" y="201706"/>
                    <a:pt x="0" y="0"/>
                    <a:pt x="0" y="0"/>
                  </a:cubicBez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p:cNvSpPr/>
            <p:nvPr/>
          </p:nvSpPr>
          <p:spPr>
            <a:xfrm>
              <a:off x="2544355" y="1071155"/>
              <a:ext cx="2573384" cy="770708"/>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p:cNvGrpSpPr/>
            <p:nvPr/>
          </p:nvGrpSpPr>
          <p:grpSpPr>
            <a:xfrm>
              <a:off x="4554537" y="1319347"/>
              <a:ext cx="497886" cy="509452"/>
              <a:chOff x="4104595" y="1788011"/>
              <a:chExt cx="2858080" cy="3126753"/>
            </a:xfrm>
          </p:grpSpPr>
          <p:sp>
            <p:nvSpPr>
              <p:cNvPr id="106" name="Freeform 105"/>
              <p:cNvSpPr/>
              <p:nvPr/>
            </p:nvSpPr>
            <p:spPr>
              <a:xfrm>
                <a:off x="4104595" y="2272529"/>
                <a:ext cx="2519362" cy="1895475"/>
              </a:xfrm>
              <a:custGeom>
                <a:avLst/>
                <a:gdLst>
                  <a:gd name="connsiteX0" fmla="*/ 1947862 w 2519362"/>
                  <a:gd name="connsiteY0" fmla="*/ 204787 h 1895475"/>
                  <a:gd name="connsiteX1" fmla="*/ 1771650 w 2519362"/>
                  <a:gd name="connsiteY1" fmla="*/ 109537 h 1895475"/>
                  <a:gd name="connsiteX2" fmla="*/ 1714500 w 2519362"/>
                  <a:gd name="connsiteY2" fmla="*/ 0 h 1895475"/>
                  <a:gd name="connsiteX3" fmla="*/ 1647825 w 2519362"/>
                  <a:gd name="connsiteY3" fmla="*/ 9525 h 1895475"/>
                  <a:gd name="connsiteX4" fmla="*/ 1666875 w 2519362"/>
                  <a:gd name="connsiteY4" fmla="*/ 80962 h 1895475"/>
                  <a:gd name="connsiteX5" fmla="*/ 1576387 w 2519362"/>
                  <a:gd name="connsiteY5" fmla="*/ 19050 h 1895475"/>
                  <a:gd name="connsiteX6" fmla="*/ 1400175 w 2519362"/>
                  <a:gd name="connsiteY6" fmla="*/ 76200 h 1895475"/>
                  <a:gd name="connsiteX7" fmla="*/ 1104900 w 2519362"/>
                  <a:gd name="connsiteY7" fmla="*/ 347662 h 1895475"/>
                  <a:gd name="connsiteX8" fmla="*/ 828675 w 2519362"/>
                  <a:gd name="connsiteY8" fmla="*/ 461962 h 1895475"/>
                  <a:gd name="connsiteX9" fmla="*/ 319087 w 2519362"/>
                  <a:gd name="connsiteY9" fmla="*/ 528637 h 1895475"/>
                  <a:gd name="connsiteX10" fmla="*/ 0 w 2519362"/>
                  <a:gd name="connsiteY10" fmla="*/ 652462 h 1895475"/>
                  <a:gd name="connsiteX11" fmla="*/ 223837 w 2519362"/>
                  <a:gd name="connsiteY11" fmla="*/ 938212 h 1895475"/>
                  <a:gd name="connsiteX12" fmla="*/ 366712 w 2519362"/>
                  <a:gd name="connsiteY12" fmla="*/ 1300162 h 1895475"/>
                  <a:gd name="connsiteX13" fmla="*/ 661987 w 2519362"/>
                  <a:gd name="connsiteY13" fmla="*/ 1543050 h 1895475"/>
                  <a:gd name="connsiteX14" fmla="*/ 838200 w 2519362"/>
                  <a:gd name="connsiteY14" fmla="*/ 1514475 h 1895475"/>
                  <a:gd name="connsiteX15" fmla="*/ 976312 w 2519362"/>
                  <a:gd name="connsiteY15" fmla="*/ 1509712 h 1895475"/>
                  <a:gd name="connsiteX16" fmla="*/ 1066800 w 2519362"/>
                  <a:gd name="connsiteY16" fmla="*/ 1576387 h 1895475"/>
                  <a:gd name="connsiteX17" fmla="*/ 904875 w 2519362"/>
                  <a:gd name="connsiteY17" fmla="*/ 1633537 h 1895475"/>
                  <a:gd name="connsiteX18" fmla="*/ 885825 w 2519362"/>
                  <a:gd name="connsiteY18" fmla="*/ 1733550 h 1895475"/>
                  <a:gd name="connsiteX19" fmla="*/ 1100137 w 2519362"/>
                  <a:gd name="connsiteY19" fmla="*/ 1790700 h 1895475"/>
                  <a:gd name="connsiteX20" fmla="*/ 1319212 w 2519362"/>
                  <a:gd name="connsiteY20" fmla="*/ 1785937 h 1895475"/>
                  <a:gd name="connsiteX21" fmla="*/ 1495425 w 2519362"/>
                  <a:gd name="connsiteY21" fmla="*/ 1833562 h 1895475"/>
                  <a:gd name="connsiteX22" fmla="*/ 1619250 w 2519362"/>
                  <a:gd name="connsiteY22" fmla="*/ 1895475 h 1895475"/>
                  <a:gd name="connsiteX23" fmla="*/ 1814512 w 2519362"/>
                  <a:gd name="connsiteY23" fmla="*/ 1695450 h 1895475"/>
                  <a:gd name="connsiteX24" fmla="*/ 1995487 w 2519362"/>
                  <a:gd name="connsiteY24" fmla="*/ 1495425 h 1895475"/>
                  <a:gd name="connsiteX25" fmla="*/ 2233612 w 2519362"/>
                  <a:gd name="connsiteY25" fmla="*/ 1223962 h 1895475"/>
                  <a:gd name="connsiteX26" fmla="*/ 2395537 w 2519362"/>
                  <a:gd name="connsiteY26" fmla="*/ 909637 h 1895475"/>
                  <a:gd name="connsiteX27" fmla="*/ 2428875 w 2519362"/>
                  <a:gd name="connsiteY27" fmla="*/ 628650 h 1895475"/>
                  <a:gd name="connsiteX28" fmla="*/ 2519362 w 2519362"/>
                  <a:gd name="connsiteY28" fmla="*/ 104775 h 1895475"/>
                  <a:gd name="connsiteX29" fmla="*/ 2405062 w 2519362"/>
                  <a:gd name="connsiteY29" fmla="*/ 47625 h 1895475"/>
                  <a:gd name="connsiteX30" fmla="*/ 2343150 w 2519362"/>
                  <a:gd name="connsiteY30" fmla="*/ 123825 h 1895475"/>
                  <a:gd name="connsiteX31" fmla="*/ 2195512 w 2519362"/>
                  <a:gd name="connsiteY31" fmla="*/ 214312 h 1895475"/>
                  <a:gd name="connsiteX32" fmla="*/ 2143125 w 2519362"/>
                  <a:gd name="connsiteY32" fmla="*/ 190500 h 1895475"/>
                  <a:gd name="connsiteX33" fmla="*/ 2347912 w 2519362"/>
                  <a:gd name="connsiteY33" fmla="*/ 61912 h 1895475"/>
                  <a:gd name="connsiteX34" fmla="*/ 2338387 w 2519362"/>
                  <a:gd name="connsiteY34" fmla="*/ 19050 h 1895475"/>
                  <a:gd name="connsiteX35" fmla="*/ 2271712 w 2519362"/>
                  <a:gd name="connsiteY35" fmla="*/ 23812 h 1895475"/>
                  <a:gd name="connsiteX36" fmla="*/ 2162175 w 2519362"/>
                  <a:gd name="connsiteY36" fmla="*/ 147637 h 1895475"/>
                  <a:gd name="connsiteX37" fmla="*/ 2176462 w 2519362"/>
                  <a:gd name="connsiteY37" fmla="*/ 28575 h 1895475"/>
                  <a:gd name="connsiteX38" fmla="*/ 2028825 w 2519362"/>
                  <a:gd name="connsiteY38" fmla="*/ 200025 h 1895475"/>
                  <a:gd name="connsiteX39" fmla="*/ 1947862 w 2519362"/>
                  <a:gd name="connsiteY39" fmla="*/ 204787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19362" h="1895475">
                    <a:moveTo>
                      <a:pt x="1947862" y="204787"/>
                    </a:moveTo>
                    <a:lnTo>
                      <a:pt x="1771650" y="109537"/>
                    </a:lnTo>
                    <a:lnTo>
                      <a:pt x="1714500" y="0"/>
                    </a:lnTo>
                    <a:lnTo>
                      <a:pt x="1647825" y="9525"/>
                    </a:lnTo>
                    <a:lnTo>
                      <a:pt x="1666875" y="80962"/>
                    </a:lnTo>
                    <a:lnTo>
                      <a:pt x="1576387" y="19050"/>
                    </a:lnTo>
                    <a:lnTo>
                      <a:pt x="1400175" y="76200"/>
                    </a:lnTo>
                    <a:lnTo>
                      <a:pt x="1104900" y="347662"/>
                    </a:lnTo>
                    <a:lnTo>
                      <a:pt x="828675" y="461962"/>
                    </a:lnTo>
                    <a:lnTo>
                      <a:pt x="319087" y="528637"/>
                    </a:lnTo>
                    <a:lnTo>
                      <a:pt x="0" y="652462"/>
                    </a:lnTo>
                    <a:lnTo>
                      <a:pt x="223837" y="938212"/>
                    </a:lnTo>
                    <a:lnTo>
                      <a:pt x="366712" y="1300162"/>
                    </a:lnTo>
                    <a:lnTo>
                      <a:pt x="661987" y="1543050"/>
                    </a:lnTo>
                    <a:lnTo>
                      <a:pt x="838200" y="1514475"/>
                    </a:lnTo>
                    <a:lnTo>
                      <a:pt x="976312" y="1509712"/>
                    </a:lnTo>
                    <a:lnTo>
                      <a:pt x="1066800" y="1576387"/>
                    </a:lnTo>
                    <a:lnTo>
                      <a:pt x="904875" y="1633537"/>
                    </a:lnTo>
                    <a:lnTo>
                      <a:pt x="885825" y="1733550"/>
                    </a:lnTo>
                    <a:lnTo>
                      <a:pt x="1100137" y="1790700"/>
                    </a:lnTo>
                    <a:lnTo>
                      <a:pt x="1319212" y="1785937"/>
                    </a:lnTo>
                    <a:lnTo>
                      <a:pt x="1495425" y="1833562"/>
                    </a:lnTo>
                    <a:lnTo>
                      <a:pt x="1619250" y="1895475"/>
                    </a:lnTo>
                    <a:lnTo>
                      <a:pt x="1814512" y="1695450"/>
                    </a:lnTo>
                    <a:lnTo>
                      <a:pt x="1995487" y="1495425"/>
                    </a:lnTo>
                    <a:lnTo>
                      <a:pt x="2233612" y="1223962"/>
                    </a:lnTo>
                    <a:lnTo>
                      <a:pt x="2395537" y="909637"/>
                    </a:lnTo>
                    <a:lnTo>
                      <a:pt x="2428875" y="628650"/>
                    </a:lnTo>
                    <a:lnTo>
                      <a:pt x="2519362" y="104775"/>
                    </a:lnTo>
                    <a:lnTo>
                      <a:pt x="2405062" y="47625"/>
                    </a:lnTo>
                    <a:lnTo>
                      <a:pt x="2343150" y="123825"/>
                    </a:lnTo>
                    <a:lnTo>
                      <a:pt x="2195512" y="214312"/>
                    </a:lnTo>
                    <a:lnTo>
                      <a:pt x="2143125" y="190500"/>
                    </a:lnTo>
                    <a:lnTo>
                      <a:pt x="2347912" y="61912"/>
                    </a:lnTo>
                    <a:lnTo>
                      <a:pt x="2338387" y="19050"/>
                    </a:lnTo>
                    <a:lnTo>
                      <a:pt x="2271712" y="23812"/>
                    </a:lnTo>
                    <a:lnTo>
                      <a:pt x="2162175" y="147637"/>
                    </a:lnTo>
                    <a:lnTo>
                      <a:pt x="2176462" y="28575"/>
                    </a:lnTo>
                    <a:lnTo>
                      <a:pt x="2028825" y="200025"/>
                    </a:lnTo>
                    <a:lnTo>
                      <a:pt x="1947862" y="20478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5071382" y="3272654"/>
                <a:ext cx="776289" cy="671512"/>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 name="connsiteX0" fmla="*/ 633413 w 633413"/>
                  <a:gd name="connsiteY0" fmla="*/ 0 h 585787"/>
                  <a:gd name="connsiteX1" fmla="*/ 0 w 633413"/>
                  <a:gd name="connsiteY1" fmla="*/ 585787 h 585787"/>
                  <a:gd name="connsiteX2" fmla="*/ 366712 w 633413"/>
                  <a:gd name="connsiteY2" fmla="*/ 561975 h 585787"/>
                  <a:gd name="connsiteX3" fmla="*/ 633413 w 633413"/>
                  <a:gd name="connsiteY3" fmla="*/ 0 h 585787"/>
                </a:gdLst>
                <a:ahLst/>
                <a:cxnLst>
                  <a:cxn ang="0">
                    <a:pos x="connsiteX0" y="connsiteY0"/>
                  </a:cxn>
                  <a:cxn ang="0">
                    <a:pos x="connsiteX1" y="connsiteY1"/>
                  </a:cxn>
                  <a:cxn ang="0">
                    <a:pos x="connsiteX2" y="connsiteY2"/>
                  </a:cxn>
                  <a:cxn ang="0">
                    <a:pos x="connsiteX3" y="connsiteY3"/>
                  </a:cxn>
                </a:cxnLst>
                <a:rect l="l" t="t" r="r" b="b"/>
                <a:pathLst>
                  <a:path w="633413" h="585787">
                    <a:moveTo>
                      <a:pt x="633413" y="0"/>
                    </a:moveTo>
                    <a:lnTo>
                      <a:pt x="0" y="585787"/>
                    </a:lnTo>
                    <a:lnTo>
                      <a:pt x="366712" y="561975"/>
                    </a:lnTo>
                    <a:lnTo>
                      <a:pt x="633413"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4933270" y="2524941"/>
                <a:ext cx="752475" cy="466725"/>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Lst>
                <a:ahLst/>
                <a:cxnLst>
                  <a:cxn ang="0">
                    <a:pos x="connsiteX0" y="connsiteY0"/>
                  </a:cxn>
                  <a:cxn ang="0">
                    <a:pos x="connsiteX1" y="connsiteY1"/>
                  </a:cxn>
                  <a:cxn ang="0">
                    <a:pos x="connsiteX2" y="connsiteY2"/>
                  </a:cxn>
                  <a:cxn ang="0">
                    <a:pos x="connsiteX3" y="connsiteY3"/>
                  </a:cxn>
                </a:cxnLst>
                <a:rect l="l" t="t" r="r" b="b"/>
                <a:pathLst>
                  <a:path w="752475" h="466725">
                    <a:moveTo>
                      <a:pt x="752475" y="0"/>
                    </a:moveTo>
                    <a:lnTo>
                      <a:pt x="0" y="466725"/>
                    </a:lnTo>
                    <a:lnTo>
                      <a:pt x="366712" y="442913"/>
                    </a:lnTo>
                    <a:lnTo>
                      <a:pt x="752475"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7"/>
              <p:cNvSpPr>
                <a:spLocks noChangeArrowheads="1"/>
              </p:cNvSpPr>
              <p:nvPr/>
            </p:nvSpPr>
            <p:spPr bwMode="auto">
              <a:xfrm rot="21294957" flipH="1">
                <a:off x="5679948" y="4667660"/>
                <a:ext cx="425780" cy="234923"/>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0" name="Oval 11"/>
              <p:cNvSpPr>
                <a:spLocks noChangeArrowheads="1"/>
              </p:cNvSpPr>
              <p:nvPr/>
            </p:nvSpPr>
            <p:spPr bwMode="auto">
              <a:xfrm rot="21443586" flipH="1">
                <a:off x="5880280" y="1788011"/>
                <a:ext cx="436944" cy="513769"/>
              </a:xfrm>
              <a:prstGeom prst="ellipse">
                <a:avLst/>
              </a:prstGeom>
              <a:solidFill>
                <a:schemeClr val="tx2">
                  <a:lumMod val="50000"/>
                </a:schemeClr>
              </a:solidFill>
              <a:ln w="9525" algn="ctr">
                <a:noFill/>
                <a:round/>
                <a:headEnd/>
                <a:tailEnd/>
              </a:ln>
            </p:spPr>
            <p:txBody>
              <a:bodyPr wrap="none" anchor="ctr"/>
              <a:lstStyle/>
              <a:p>
                <a:endParaRPr lang="en-US" dirty="0"/>
              </a:p>
            </p:txBody>
          </p:sp>
          <p:sp>
            <p:nvSpPr>
              <p:cNvPr id="111" name="Rectangle 15"/>
              <p:cNvSpPr>
                <a:spLocks noChangeArrowheads="1"/>
              </p:cNvSpPr>
              <p:nvPr/>
            </p:nvSpPr>
            <p:spPr bwMode="auto">
              <a:xfrm rot="20045024" flipH="1">
                <a:off x="6024868" y="3359660"/>
                <a:ext cx="297247" cy="689266"/>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2" name="Rectangle 17"/>
              <p:cNvSpPr>
                <a:spLocks noChangeArrowheads="1"/>
              </p:cNvSpPr>
              <p:nvPr/>
            </p:nvSpPr>
            <p:spPr bwMode="auto">
              <a:xfrm flipH="1">
                <a:off x="6364930" y="4695689"/>
                <a:ext cx="406400" cy="219075"/>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3" name="Rectangle 15"/>
              <p:cNvSpPr>
                <a:spLocks noChangeArrowheads="1"/>
              </p:cNvSpPr>
              <p:nvPr/>
            </p:nvSpPr>
            <p:spPr bwMode="auto">
              <a:xfrm rot="21060018" flipH="1">
                <a:off x="6271892" y="3994031"/>
                <a:ext cx="236538" cy="86959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4" name="Rectangle 15"/>
              <p:cNvSpPr>
                <a:spLocks noChangeArrowheads="1"/>
              </p:cNvSpPr>
              <p:nvPr/>
            </p:nvSpPr>
            <p:spPr bwMode="auto">
              <a:xfrm rot="631007" flipH="1">
                <a:off x="5673850" y="3420496"/>
                <a:ext cx="312890" cy="78978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5" name="Rectangle 15"/>
              <p:cNvSpPr>
                <a:spLocks noChangeArrowheads="1"/>
              </p:cNvSpPr>
              <p:nvPr/>
            </p:nvSpPr>
            <p:spPr bwMode="auto">
              <a:xfrm rot="20081950" flipH="1">
                <a:off x="5784815" y="4111161"/>
                <a:ext cx="209037" cy="75494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6" name="Rectangle 14"/>
              <p:cNvSpPr>
                <a:spLocks noChangeArrowheads="1"/>
              </p:cNvSpPr>
              <p:nvPr/>
            </p:nvSpPr>
            <p:spPr bwMode="auto">
              <a:xfrm rot="19284302">
                <a:off x="6509584" y="2357901"/>
                <a:ext cx="252871" cy="70485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7" name="Rectangle 116"/>
              <p:cNvSpPr>
                <a:spLocks noChangeArrowheads="1"/>
              </p:cNvSpPr>
              <p:nvPr/>
            </p:nvSpPr>
            <p:spPr bwMode="auto">
              <a:xfrm rot="10396229">
                <a:off x="6745333" y="2896432"/>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8" name="Rectangle 13"/>
              <p:cNvSpPr>
                <a:spLocks noChangeArrowheads="1"/>
              </p:cNvSpPr>
              <p:nvPr/>
            </p:nvSpPr>
            <p:spPr bwMode="auto">
              <a:xfrm rot="17370522">
                <a:off x="6684870" y="3276272"/>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9" name="Rectangle 14"/>
              <p:cNvSpPr>
                <a:spLocks noChangeArrowheads="1"/>
              </p:cNvSpPr>
              <p:nvPr/>
            </p:nvSpPr>
            <p:spPr bwMode="auto">
              <a:xfrm rot="1763045">
                <a:off x="5619946" y="2425667"/>
                <a:ext cx="252871" cy="53375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20" name="Freeform 119"/>
              <p:cNvSpPr/>
              <p:nvPr/>
            </p:nvSpPr>
            <p:spPr>
              <a:xfrm>
                <a:off x="5497559" y="2192655"/>
                <a:ext cx="1204912" cy="1252538"/>
              </a:xfrm>
              <a:custGeom>
                <a:avLst/>
                <a:gdLst>
                  <a:gd name="connsiteX0" fmla="*/ 700087 w 1204912"/>
                  <a:gd name="connsiteY0" fmla="*/ 0 h 1252538"/>
                  <a:gd name="connsiteX1" fmla="*/ 1204912 w 1204912"/>
                  <a:gd name="connsiteY1" fmla="*/ 366713 h 1252538"/>
                  <a:gd name="connsiteX2" fmla="*/ 685800 w 1204912"/>
                  <a:gd name="connsiteY2" fmla="*/ 804863 h 1252538"/>
                  <a:gd name="connsiteX3" fmla="*/ 719137 w 1204912"/>
                  <a:gd name="connsiteY3" fmla="*/ 1228725 h 1252538"/>
                  <a:gd name="connsiteX4" fmla="*/ 238125 w 1204912"/>
                  <a:gd name="connsiteY4" fmla="*/ 1252538 h 1252538"/>
                  <a:gd name="connsiteX5" fmla="*/ 214312 w 1204912"/>
                  <a:gd name="connsiteY5" fmla="*/ 904875 h 1252538"/>
                  <a:gd name="connsiteX6" fmla="*/ 0 w 1204912"/>
                  <a:gd name="connsiteY6" fmla="*/ 414338 h 1252538"/>
                  <a:gd name="connsiteX7" fmla="*/ 204787 w 1204912"/>
                  <a:gd name="connsiteY7" fmla="*/ 238125 h 1252538"/>
                  <a:gd name="connsiteX8" fmla="*/ 500062 w 1204912"/>
                  <a:gd name="connsiteY8" fmla="*/ 109538 h 1252538"/>
                  <a:gd name="connsiteX9" fmla="*/ 481012 w 1204912"/>
                  <a:gd name="connsiteY9" fmla="*/ 19050 h 1252538"/>
                  <a:gd name="connsiteX10" fmla="*/ 762000 w 1204912"/>
                  <a:gd name="connsiteY10" fmla="*/ 28575 h 125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4912" h="1252538">
                    <a:moveTo>
                      <a:pt x="700087" y="0"/>
                    </a:moveTo>
                    <a:lnTo>
                      <a:pt x="1204912" y="366713"/>
                    </a:lnTo>
                    <a:lnTo>
                      <a:pt x="685800" y="804863"/>
                    </a:lnTo>
                    <a:lnTo>
                      <a:pt x="719137" y="1228725"/>
                    </a:lnTo>
                    <a:lnTo>
                      <a:pt x="238125" y="1252538"/>
                    </a:lnTo>
                    <a:lnTo>
                      <a:pt x="214312" y="904875"/>
                    </a:lnTo>
                    <a:lnTo>
                      <a:pt x="0" y="414338"/>
                    </a:lnTo>
                    <a:lnTo>
                      <a:pt x="204787" y="238125"/>
                    </a:lnTo>
                    <a:lnTo>
                      <a:pt x="500062" y="109538"/>
                    </a:lnTo>
                    <a:lnTo>
                      <a:pt x="481012" y="19050"/>
                    </a:lnTo>
                    <a:lnTo>
                      <a:pt x="762000" y="28575"/>
                    </a:lnTo>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776232" y="2291579"/>
                <a:ext cx="252413" cy="219075"/>
              </a:xfrm>
              <a:custGeom>
                <a:avLst/>
                <a:gdLst>
                  <a:gd name="connsiteX0" fmla="*/ 33338 w 252413"/>
                  <a:gd name="connsiteY0" fmla="*/ 0 h 219075"/>
                  <a:gd name="connsiteX1" fmla="*/ 252413 w 252413"/>
                  <a:gd name="connsiteY1" fmla="*/ 219075 h 219075"/>
                  <a:gd name="connsiteX2" fmla="*/ 47625 w 252413"/>
                  <a:gd name="connsiteY2" fmla="*/ 128587 h 219075"/>
                  <a:gd name="connsiteX3" fmla="*/ 0 w 252413"/>
                  <a:gd name="connsiteY3" fmla="*/ 47625 h 219075"/>
                  <a:gd name="connsiteX4" fmla="*/ 33338 w 252413"/>
                  <a:gd name="connsiteY4" fmla="*/ 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219075">
                    <a:moveTo>
                      <a:pt x="33338" y="0"/>
                    </a:moveTo>
                    <a:lnTo>
                      <a:pt x="252413" y="219075"/>
                    </a:lnTo>
                    <a:lnTo>
                      <a:pt x="47625" y="128587"/>
                    </a:lnTo>
                    <a:lnTo>
                      <a:pt x="0" y="47625"/>
                    </a:lnTo>
                    <a:lnTo>
                      <a:pt x="33338"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538107" y="2296341"/>
                <a:ext cx="495300" cy="242888"/>
              </a:xfrm>
              <a:custGeom>
                <a:avLst/>
                <a:gdLst>
                  <a:gd name="connsiteX0" fmla="*/ 133350 w 495300"/>
                  <a:gd name="connsiteY0" fmla="*/ 0 h 242888"/>
                  <a:gd name="connsiteX1" fmla="*/ 295275 w 495300"/>
                  <a:gd name="connsiteY1" fmla="*/ 90488 h 242888"/>
                  <a:gd name="connsiteX2" fmla="*/ 495300 w 495300"/>
                  <a:gd name="connsiteY2" fmla="*/ 242888 h 242888"/>
                  <a:gd name="connsiteX3" fmla="*/ 304800 w 495300"/>
                  <a:gd name="connsiteY3" fmla="*/ 219075 h 242888"/>
                  <a:gd name="connsiteX4" fmla="*/ 161925 w 495300"/>
                  <a:gd name="connsiteY4" fmla="*/ 133350 h 242888"/>
                  <a:gd name="connsiteX5" fmla="*/ 100013 w 495300"/>
                  <a:gd name="connsiteY5" fmla="*/ 47625 h 242888"/>
                  <a:gd name="connsiteX6" fmla="*/ 0 w 495300"/>
                  <a:gd name="connsiteY6" fmla="*/ 52388 h 242888"/>
                  <a:gd name="connsiteX7" fmla="*/ 133350 w 495300"/>
                  <a:gd name="connsiteY7" fmla="*/ 0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300" h="242888">
                    <a:moveTo>
                      <a:pt x="133350" y="0"/>
                    </a:moveTo>
                    <a:lnTo>
                      <a:pt x="295275" y="90488"/>
                    </a:lnTo>
                    <a:lnTo>
                      <a:pt x="495300" y="242888"/>
                    </a:lnTo>
                    <a:lnTo>
                      <a:pt x="304800" y="219075"/>
                    </a:lnTo>
                    <a:lnTo>
                      <a:pt x="161925" y="133350"/>
                    </a:lnTo>
                    <a:lnTo>
                      <a:pt x="100013" y="47625"/>
                    </a:lnTo>
                    <a:lnTo>
                      <a:pt x="0" y="52388"/>
                    </a:lnTo>
                    <a:lnTo>
                      <a:pt x="13335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p:cNvSpPr/>
              <p:nvPr/>
            </p:nvSpPr>
            <p:spPr>
              <a:xfrm>
                <a:off x="6214382" y="2296341"/>
                <a:ext cx="266700" cy="214313"/>
              </a:xfrm>
              <a:custGeom>
                <a:avLst/>
                <a:gdLst>
                  <a:gd name="connsiteX0" fmla="*/ 176213 w 266700"/>
                  <a:gd name="connsiteY0" fmla="*/ 0 h 214313"/>
                  <a:gd name="connsiteX1" fmla="*/ 0 w 266700"/>
                  <a:gd name="connsiteY1" fmla="*/ 214313 h 214313"/>
                  <a:gd name="connsiteX2" fmla="*/ 228600 w 266700"/>
                  <a:gd name="connsiteY2" fmla="*/ 90488 h 214313"/>
                  <a:gd name="connsiteX3" fmla="*/ 266700 w 266700"/>
                  <a:gd name="connsiteY3" fmla="*/ 19050 h 214313"/>
                  <a:gd name="connsiteX4" fmla="*/ 176213 w 266700"/>
                  <a:gd name="connsiteY4" fmla="*/ 0 h 214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14313">
                    <a:moveTo>
                      <a:pt x="176213" y="0"/>
                    </a:moveTo>
                    <a:lnTo>
                      <a:pt x="0" y="214313"/>
                    </a:lnTo>
                    <a:lnTo>
                      <a:pt x="228600" y="90488"/>
                    </a:lnTo>
                    <a:lnTo>
                      <a:pt x="266700" y="19050"/>
                    </a:lnTo>
                    <a:lnTo>
                      <a:pt x="17621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6252482" y="2324916"/>
                <a:ext cx="361950" cy="185738"/>
              </a:xfrm>
              <a:custGeom>
                <a:avLst/>
                <a:gdLst>
                  <a:gd name="connsiteX0" fmla="*/ 257175 w 361950"/>
                  <a:gd name="connsiteY0" fmla="*/ 0 h 185738"/>
                  <a:gd name="connsiteX1" fmla="*/ 0 w 361950"/>
                  <a:gd name="connsiteY1" fmla="*/ 185738 h 185738"/>
                  <a:gd name="connsiteX2" fmla="*/ 309563 w 361950"/>
                  <a:gd name="connsiteY2" fmla="*/ 152400 h 185738"/>
                  <a:gd name="connsiteX3" fmla="*/ 361950 w 361950"/>
                  <a:gd name="connsiteY3" fmla="*/ 66675 h 185738"/>
                  <a:gd name="connsiteX4" fmla="*/ 300038 w 361950"/>
                  <a:gd name="connsiteY4" fmla="*/ 28575 h 185738"/>
                  <a:gd name="connsiteX5" fmla="*/ 257175 w 361950"/>
                  <a:gd name="connsiteY5" fmla="*/ 0 h 18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85738">
                    <a:moveTo>
                      <a:pt x="257175" y="0"/>
                    </a:moveTo>
                    <a:lnTo>
                      <a:pt x="0" y="185738"/>
                    </a:lnTo>
                    <a:lnTo>
                      <a:pt x="309563" y="152400"/>
                    </a:lnTo>
                    <a:lnTo>
                      <a:pt x="361950" y="66675"/>
                    </a:lnTo>
                    <a:lnTo>
                      <a:pt x="300038" y="28575"/>
                    </a:lnTo>
                    <a:lnTo>
                      <a:pt x="257175"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a:spLocks noChangeArrowheads="1"/>
              </p:cNvSpPr>
              <p:nvPr/>
            </p:nvSpPr>
            <p:spPr bwMode="auto">
              <a:xfrm rot="12691974">
                <a:off x="5407072" y="2829756"/>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26" name="Rectangle 13"/>
              <p:cNvSpPr>
                <a:spLocks noChangeArrowheads="1"/>
              </p:cNvSpPr>
              <p:nvPr/>
            </p:nvSpPr>
            <p:spPr bwMode="auto">
              <a:xfrm rot="17370522">
                <a:off x="5208495" y="3185786"/>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grpSp>
        <p:sp>
          <p:nvSpPr>
            <p:cNvPr id="32" name="Rectangle 31"/>
            <p:cNvSpPr/>
            <p:nvPr/>
          </p:nvSpPr>
          <p:spPr>
            <a:xfrm>
              <a:off x="2854406" y="169240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248853" y="1696891"/>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1820704">
              <a:off x="3191787" y="2014507"/>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6230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123.6.4.5</a:t>
            </a:r>
          </a:p>
        </p:txBody>
      </p:sp>
      <p:sp>
        <p:nvSpPr>
          <p:cNvPr id="3" name="Content Placeholder 2"/>
          <p:cNvSpPr>
            <a:spLocks noGrp="1"/>
          </p:cNvSpPr>
          <p:nvPr>
            <p:ph sz="half" idx="1"/>
          </p:nvPr>
        </p:nvSpPr>
        <p:spPr/>
        <p:txBody>
          <a:bodyPr/>
          <a:lstStyle/>
          <a:p>
            <a:pPr marL="0" indent="0">
              <a:buNone/>
            </a:pPr>
            <a:r>
              <a:rPr lang="en-US" dirty="0"/>
              <a:t>Super Guy and Normal Guy go from ground level to the top of a tall building. Which guy has done more work?</a:t>
            </a:r>
          </a:p>
          <a:p>
            <a:pPr marL="514350" indent="-514350">
              <a:buAutoNum type="alphaLcParenR"/>
            </a:pPr>
            <a:r>
              <a:rPr lang="en-US" dirty="0"/>
              <a:t>Super Guy</a:t>
            </a:r>
          </a:p>
          <a:p>
            <a:pPr marL="514350" indent="-514350">
              <a:buAutoNum type="alphaLcParenR"/>
            </a:pPr>
            <a:r>
              <a:rPr lang="en-US" dirty="0"/>
              <a:t>Normal Guy</a:t>
            </a:r>
          </a:p>
          <a:p>
            <a:pPr marL="514350" indent="-514350">
              <a:buAutoNum type="alphaLcParenR"/>
            </a:pPr>
            <a:r>
              <a:rPr lang="en-US" dirty="0"/>
              <a:t>Both the same</a:t>
            </a:r>
          </a:p>
        </p:txBody>
      </p:sp>
      <p:sp>
        <p:nvSpPr>
          <p:cNvPr id="5" name="Slide Number Placeholder 4"/>
          <p:cNvSpPr>
            <a:spLocks noGrp="1"/>
          </p:cNvSpPr>
          <p:nvPr>
            <p:ph type="sldNum" sz="quarter" idx="12"/>
          </p:nvPr>
        </p:nvSpPr>
        <p:spPr/>
        <p:txBody>
          <a:bodyPr/>
          <a:lstStyle/>
          <a:p>
            <a:pPr>
              <a:defRPr/>
            </a:pPr>
            <a:fld id="{B1FAC045-A2BD-494E-A302-A17DACBEC634}" type="slidenum">
              <a:rPr lang="en-US" smtClean="0"/>
              <a:pPr>
                <a:defRPr/>
              </a:pPr>
              <a:t>31</a:t>
            </a:fld>
            <a:endParaRPr lang="en-US"/>
          </a:p>
        </p:txBody>
      </p:sp>
      <p:grpSp>
        <p:nvGrpSpPr>
          <p:cNvPr id="130" name="Group 129"/>
          <p:cNvGrpSpPr/>
          <p:nvPr/>
        </p:nvGrpSpPr>
        <p:grpSpPr>
          <a:xfrm>
            <a:off x="5332549" y="1611086"/>
            <a:ext cx="3013165" cy="3984171"/>
            <a:chOff x="1616892" y="1071155"/>
            <a:chExt cx="5238206" cy="5786845"/>
          </a:xfrm>
        </p:grpSpPr>
        <p:pic>
          <p:nvPicPr>
            <p:cNvPr id="6"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58" t="16605" r="-558" b="25816"/>
            <a:stretch/>
          </p:blipFill>
          <p:spPr bwMode="auto">
            <a:xfrm flipH="1">
              <a:off x="2500718" y="1319348"/>
              <a:ext cx="2342697" cy="470263"/>
            </a:xfrm>
            <a:prstGeom prst="rect">
              <a:avLst/>
            </a:prstGeom>
            <a:solidFill>
              <a:schemeClr val="bg1">
                <a:alpha val="79000"/>
              </a:schemeClr>
            </a:solidFill>
            <a:ln>
              <a:noFill/>
            </a:ln>
            <a:effectLst/>
          </p:spPr>
        </p:pic>
        <p:sp>
          <p:nvSpPr>
            <p:cNvPr id="7" name="Rectangle 6"/>
            <p:cNvSpPr/>
            <p:nvPr/>
          </p:nvSpPr>
          <p:spPr>
            <a:xfrm rot="18892869">
              <a:off x="2766288" y="1649564"/>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795547" y="1487638"/>
              <a:ext cx="1943368" cy="668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3593565">
              <a:off x="2790099" y="1659089"/>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8892869">
              <a:off x="3504476" y="1640039"/>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3593565">
              <a:off x="3528287" y="1649564"/>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8892869">
              <a:off x="4299813" y="1644801"/>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13593565">
              <a:off x="4323624" y="1654326"/>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557418" y="1815737"/>
              <a:ext cx="2534194" cy="491163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616892" y="6740434"/>
              <a:ext cx="5238206" cy="117566"/>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1330" y="6254903"/>
              <a:ext cx="438785" cy="477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eform 16"/>
            <p:cNvSpPr/>
            <p:nvPr/>
          </p:nvSpPr>
          <p:spPr>
            <a:xfrm>
              <a:off x="4686663" y="1515291"/>
              <a:ext cx="1810885" cy="4872446"/>
            </a:xfrm>
            <a:custGeom>
              <a:avLst/>
              <a:gdLst>
                <a:gd name="connsiteX0" fmla="*/ 1802675 w 1810885"/>
                <a:gd name="connsiteY0" fmla="*/ 4872446 h 4872446"/>
                <a:gd name="connsiteX1" fmla="*/ 1789612 w 1810885"/>
                <a:gd name="connsiteY1" fmla="*/ 2873829 h 4872446"/>
                <a:gd name="connsiteX2" fmla="*/ 1619795 w 1810885"/>
                <a:gd name="connsiteY2" fmla="*/ 600892 h 4872446"/>
                <a:gd name="connsiteX3" fmla="*/ 0 w 1810885"/>
                <a:gd name="connsiteY3" fmla="*/ 0 h 4872446"/>
              </a:gdLst>
              <a:ahLst/>
              <a:cxnLst>
                <a:cxn ang="0">
                  <a:pos x="connsiteX0" y="connsiteY0"/>
                </a:cxn>
                <a:cxn ang="0">
                  <a:pos x="connsiteX1" y="connsiteY1"/>
                </a:cxn>
                <a:cxn ang="0">
                  <a:pos x="connsiteX2" y="connsiteY2"/>
                </a:cxn>
                <a:cxn ang="0">
                  <a:pos x="connsiteX3" y="connsiteY3"/>
                </a:cxn>
              </a:cxnLst>
              <a:rect l="l" t="t" r="r" b="b"/>
              <a:pathLst>
                <a:path w="1810885" h="4872446">
                  <a:moveTo>
                    <a:pt x="1802675" y="4872446"/>
                  </a:moveTo>
                  <a:cubicBezTo>
                    <a:pt x="1811383" y="4229100"/>
                    <a:pt x="1820092" y="3585755"/>
                    <a:pt x="1789612" y="2873829"/>
                  </a:cubicBezTo>
                  <a:cubicBezTo>
                    <a:pt x="1759132" y="2161903"/>
                    <a:pt x="1918064" y="1079863"/>
                    <a:pt x="1619795" y="600892"/>
                  </a:cubicBezTo>
                  <a:cubicBezTo>
                    <a:pt x="1321526" y="121920"/>
                    <a:pt x="660763" y="60960"/>
                    <a:pt x="0" y="0"/>
                  </a:cubicBezTo>
                </a:path>
              </a:pathLst>
            </a:cu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693041" y="5887890"/>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270830" y="5220020"/>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19780565">
              <a:off x="3156153" y="5556081"/>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1819435" flipH="1">
              <a:off x="3133741" y="4888210"/>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751312" y="4574561"/>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342548" y="3893245"/>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19780565">
              <a:off x="3227871" y="4229306"/>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rot="1819435" flipH="1">
              <a:off x="3205459" y="3574880"/>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823030" y="3261231"/>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360476" y="2593362"/>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rot="19780565">
              <a:off x="3245799" y="2929423"/>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1819435" flipH="1">
              <a:off x="3196494" y="2274997"/>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814065" y="1961348"/>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rot="1819435" flipH="1">
              <a:off x="3138223" y="6210504"/>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746830" y="56189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141277" y="562343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697524" y="5609985"/>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805100" y="430561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199547" y="431010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755794" y="4296655"/>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876817" y="297884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271264" y="298332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827511" y="2969879"/>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427711" y="23378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822158" y="23423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378405" y="23289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405300" y="36332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799747" y="36377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355994" y="36243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369441" y="49286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4763888" y="49331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4320135" y="49197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1820704">
              <a:off x="3129035" y="4627718"/>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602959" y="455214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037747" y="4812124"/>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rot="1820704">
              <a:off x="3241093" y="3314389"/>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715017" y="323881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149805" y="3498795"/>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3665711" y="1938937"/>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100499" y="219891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602958" y="585651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4037746" y="611648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flipH="1">
              <a:off x="3079727" y="5175195"/>
              <a:ext cx="1357790" cy="542365"/>
              <a:chOff x="816993" y="4693022"/>
              <a:chExt cx="1357790" cy="542365"/>
            </a:xfrm>
          </p:grpSpPr>
          <p:sp>
            <p:nvSpPr>
              <p:cNvPr id="61" name="Rectangle 60"/>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p:cNvGrpSpPr/>
            <p:nvPr/>
          </p:nvGrpSpPr>
          <p:grpSpPr>
            <a:xfrm flipH="1">
              <a:off x="3137998" y="3875312"/>
              <a:ext cx="1357790" cy="542365"/>
              <a:chOff x="816993" y="4693022"/>
              <a:chExt cx="1357790" cy="542365"/>
            </a:xfrm>
          </p:grpSpPr>
          <p:sp>
            <p:nvSpPr>
              <p:cNvPr id="65" name="Rectangle 64"/>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p:nvGrpSpPr>
          <p:grpSpPr>
            <a:xfrm flipH="1">
              <a:off x="3223163" y="2561989"/>
              <a:ext cx="1357790" cy="542365"/>
              <a:chOff x="816993" y="4693022"/>
              <a:chExt cx="1357790" cy="542365"/>
            </a:xfrm>
          </p:grpSpPr>
          <p:sp>
            <p:nvSpPr>
              <p:cNvPr id="69" name="Rectangle 68"/>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3715016" y="5686182"/>
              <a:ext cx="268942" cy="603269"/>
              <a:chOff x="689354" y="3076303"/>
              <a:chExt cx="1317005" cy="2892341"/>
            </a:xfrm>
          </p:grpSpPr>
          <p:sp>
            <p:nvSpPr>
              <p:cNvPr id="73" name="Oval 12"/>
              <p:cNvSpPr>
                <a:spLocks noChangeArrowheads="1"/>
              </p:cNvSpPr>
              <p:nvPr/>
            </p:nvSpPr>
            <p:spPr bwMode="auto">
              <a:xfrm flipH="1">
                <a:off x="1350437" y="3567928"/>
                <a:ext cx="364198" cy="1056067"/>
              </a:xfrm>
              <a:prstGeom prst="ellipse">
                <a:avLst/>
              </a:prstGeom>
              <a:solidFill>
                <a:schemeClr val="tx2">
                  <a:lumMod val="50000"/>
                </a:schemeClr>
              </a:solidFill>
              <a:ln w="9525" algn="ctr">
                <a:noFill/>
                <a:round/>
                <a:headEnd/>
                <a:tailEnd/>
              </a:ln>
            </p:spPr>
            <p:txBody>
              <a:bodyPr wrap="none" anchor="ctr"/>
              <a:lstStyle/>
              <a:p>
                <a:endParaRPr lang="en-US" dirty="0"/>
              </a:p>
            </p:txBody>
          </p:sp>
          <p:sp>
            <p:nvSpPr>
              <p:cNvPr id="74" name="Rectangle 14"/>
              <p:cNvSpPr>
                <a:spLocks noChangeArrowheads="1"/>
              </p:cNvSpPr>
              <p:nvPr/>
            </p:nvSpPr>
            <p:spPr bwMode="auto">
              <a:xfrm rot="425131" flipH="1">
                <a:off x="1841642" y="4006962"/>
                <a:ext cx="146514" cy="53151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5" name="Rectangle 17"/>
              <p:cNvSpPr>
                <a:spLocks noChangeArrowheads="1"/>
              </p:cNvSpPr>
              <p:nvPr/>
            </p:nvSpPr>
            <p:spPr bwMode="auto">
              <a:xfrm flipH="1">
                <a:off x="689354" y="5419657"/>
                <a:ext cx="388629" cy="15488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6" name="Oval 11"/>
              <p:cNvSpPr>
                <a:spLocks noChangeArrowheads="1"/>
              </p:cNvSpPr>
              <p:nvPr/>
            </p:nvSpPr>
            <p:spPr bwMode="auto">
              <a:xfrm flipH="1">
                <a:off x="1290787" y="3076303"/>
                <a:ext cx="430166" cy="521942"/>
              </a:xfrm>
              <a:prstGeom prst="ellipse">
                <a:avLst/>
              </a:prstGeom>
              <a:solidFill>
                <a:schemeClr val="tx2">
                  <a:lumMod val="50000"/>
                </a:schemeClr>
              </a:solidFill>
              <a:ln w="9525" algn="ctr">
                <a:solidFill>
                  <a:schemeClr val="bg1"/>
                </a:solidFill>
                <a:round/>
                <a:headEnd/>
                <a:tailEnd/>
              </a:ln>
            </p:spPr>
            <p:txBody>
              <a:bodyPr wrap="none" anchor="ctr"/>
              <a:lstStyle/>
              <a:p>
                <a:endParaRPr lang="en-US" dirty="0"/>
              </a:p>
            </p:txBody>
          </p:sp>
          <p:sp>
            <p:nvSpPr>
              <p:cNvPr id="77" name="Rectangle 76"/>
              <p:cNvSpPr>
                <a:spLocks noChangeArrowheads="1"/>
              </p:cNvSpPr>
              <p:nvPr/>
            </p:nvSpPr>
            <p:spPr bwMode="auto">
              <a:xfrm rot="8649417" flipH="1">
                <a:off x="1699536" y="3602366"/>
                <a:ext cx="158548" cy="52926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8" name="Rectangle 15"/>
              <p:cNvSpPr>
                <a:spLocks noChangeArrowheads="1"/>
              </p:cNvSpPr>
              <p:nvPr/>
            </p:nvSpPr>
            <p:spPr bwMode="auto">
              <a:xfrm rot="20522501" flipH="1">
                <a:off x="1574718" y="4426741"/>
                <a:ext cx="207525" cy="768548"/>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9" name="Rectangle 15"/>
              <p:cNvSpPr>
                <a:spLocks noChangeArrowheads="1"/>
              </p:cNvSpPr>
              <p:nvPr/>
            </p:nvSpPr>
            <p:spPr bwMode="auto">
              <a:xfrm rot="20814809" flipH="1">
                <a:off x="1767725" y="5090117"/>
                <a:ext cx="204776" cy="86790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0" name="Rectangle 79"/>
              <p:cNvSpPr>
                <a:spLocks noChangeArrowheads="1"/>
              </p:cNvSpPr>
              <p:nvPr/>
            </p:nvSpPr>
            <p:spPr bwMode="auto">
              <a:xfrm rot="335058" flipH="1">
                <a:off x="1641720" y="5823414"/>
                <a:ext cx="311787" cy="14523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1" name="Rectangle 15"/>
              <p:cNvSpPr>
                <a:spLocks noChangeArrowheads="1"/>
              </p:cNvSpPr>
              <p:nvPr/>
            </p:nvSpPr>
            <p:spPr bwMode="auto">
              <a:xfrm rot="3898404" flipH="1">
                <a:off x="1147925" y="4299275"/>
                <a:ext cx="208897" cy="76854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2" name="Rectangle 15"/>
              <p:cNvSpPr>
                <a:spLocks noChangeArrowheads="1"/>
              </p:cNvSpPr>
              <p:nvPr/>
            </p:nvSpPr>
            <p:spPr bwMode="auto">
              <a:xfrm flipH="1">
                <a:off x="869473" y="4685969"/>
                <a:ext cx="180969" cy="896678"/>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3" name="Rectangle 13"/>
              <p:cNvSpPr>
                <a:spLocks noChangeArrowheads="1"/>
              </p:cNvSpPr>
              <p:nvPr/>
            </p:nvSpPr>
            <p:spPr bwMode="auto">
              <a:xfrm rot="4229478" flipH="1">
                <a:off x="1830927" y="4463593"/>
                <a:ext cx="124590" cy="226275"/>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4" name="Rectangle 14"/>
              <p:cNvSpPr>
                <a:spLocks noChangeArrowheads="1"/>
              </p:cNvSpPr>
              <p:nvPr/>
            </p:nvSpPr>
            <p:spPr bwMode="auto">
              <a:xfrm rot="2481570" flipH="1">
                <a:off x="1088984" y="4004854"/>
                <a:ext cx="146514" cy="53151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5" name="Rectangle 84"/>
              <p:cNvSpPr>
                <a:spLocks noChangeArrowheads="1"/>
              </p:cNvSpPr>
              <p:nvPr/>
            </p:nvSpPr>
            <p:spPr bwMode="auto">
              <a:xfrm rot="12397112" flipH="1">
                <a:off x="1340971" y="3623914"/>
                <a:ext cx="158548" cy="52926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6" name="Rectangle 13"/>
              <p:cNvSpPr>
                <a:spLocks noChangeArrowheads="1"/>
              </p:cNvSpPr>
              <p:nvPr/>
            </p:nvSpPr>
            <p:spPr bwMode="auto">
              <a:xfrm rot="7497537" flipH="1">
                <a:off x="943356" y="4333834"/>
                <a:ext cx="124590" cy="226275"/>
              </a:xfrm>
              <a:prstGeom prst="rect">
                <a:avLst/>
              </a:prstGeom>
              <a:solidFill>
                <a:schemeClr val="tx2">
                  <a:lumMod val="50000"/>
                </a:schemeClr>
              </a:solidFill>
              <a:ln w="9525" algn="ctr">
                <a:noFill/>
                <a:miter lim="800000"/>
                <a:headEnd/>
                <a:tailEnd/>
              </a:ln>
            </p:spPr>
            <p:txBody>
              <a:bodyPr wrap="none" anchor="ctr"/>
              <a:lstStyle/>
              <a:p>
                <a:endParaRPr lang="en-US" dirty="0"/>
              </a:p>
            </p:txBody>
          </p:sp>
        </p:grpSp>
        <p:sp>
          <p:nvSpPr>
            <p:cNvPr id="87" name="Rectangle 86"/>
            <p:cNvSpPr/>
            <p:nvPr/>
          </p:nvSpPr>
          <p:spPr>
            <a:xfrm rot="1820704">
              <a:off x="3129034" y="5932083"/>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p:cNvGrpSpPr/>
            <p:nvPr/>
          </p:nvGrpSpPr>
          <p:grpSpPr>
            <a:xfrm>
              <a:off x="5758968" y="6197173"/>
              <a:ext cx="228602" cy="547538"/>
              <a:chOff x="1271541" y="2207348"/>
              <a:chExt cx="1216138" cy="3815140"/>
            </a:xfrm>
            <a:solidFill>
              <a:schemeClr val="tx2">
                <a:lumMod val="50000"/>
              </a:schemeClr>
            </a:solidFill>
          </p:grpSpPr>
          <p:sp>
            <p:nvSpPr>
              <p:cNvPr id="89" name="Oval 12"/>
              <p:cNvSpPr>
                <a:spLocks noChangeArrowheads="1"/>
              </p:cNvSpPr>
              <p:nvPr/>
            </p:nvSpPr>
            <p:spPr bwMode="auto">
              <a:xfrm flipH="1">
                <a:off x="1681044" y="2865611"/>
                <a:ext cx="420688" cy="1400456"/>
              </a:xfrm>
              <a:prstGeom prst="ellipse">
                <a:avLst/>
              </a:prstGeom>
              <a:grpFill/>
              <a:ln w="9525" algn="ctr">
                <a:noFill/>
                <a:round/>
                <a:headEnd/>
                <a:tailEnd/>
              </a:ln>
            </p:spPr>
            <p:txBody>
              <a:bodyPr wrap="none" anchor="ctr"/>
              <a:lstStyle/>
              <a:p>
                <a:endParaRPr lang="en-US" dirty="0"/>
              </a:p>
            </p:txBody>
          </p:sp>
          <p:sp>
            <p:nvSpPr>
              <p:cNvPr id="90" name="Rectangle 14"/>
              <p:cNvSpPr>
                <a:spLocks noChangeArrowheads="1"/>
              </p:cNvSpPr>
              <p:nvPr/>
            </p:nvSpPr>
            <p:spPr bwMode="auto">
              <a:xfrm rot="425131" flipH="1">
                <a:off x="2264942" y="3441499"/>
                <a:ext cx="169239" cy="704850"/>
              </a:xfrm>
              <a:prstGeom prst="rect">
                <a:avLst/>
              </a:prstGeom>
              <a:grpFill/>
              <a:ln w="9525" algn="ctr">
                <a:noFill/>
                <a:miter lim="800000"/>
                <a:headEnd/>
                <a:tailEnd/>
              </a:ln>
            </p:spPr>
            <p:txBody>
              <a:bodyPr wrap="none" anchor="ctr"/>
              <a:lstStyle/>
              <a:p>
                <a:endParaRPr lang="en-US" dirty="0"/>
              </a:p>
            </p:txBody>
          </p:sp>
          <p:sp>
            <p:nvSpPr>
              <p:cNvPr id="91" name="Rectangle 17"/>
              <p:cNvSpPr>
                <a:spLocks noChangeArrowheads="1"/>
              </p:cNvSpPr>
              <p:nvPr/>
            </p:nvSpPr>
            <p:spPr bwMode="auto">
              <a:xfrm flipH="1">
                <a:off x="1271541" y="5760992"/>
                <a:ext cx="448907" cy="205387"/>
              </a:xfrm>
              <a:prstGeom prst="rect">
                <a:avLst/>
              </a:prstGeom>
              <a:grpFill/>
              <a:ln w="9525" algn="ctr">
                <a:noFill/>
                <a:miter lim="800000"/>
                <a:headEnd/>
                <a:tailEnd/>
              </a:ln>
            </p:spPr>
            <p:txBody>
              <a:bodyPr wrap="none" anchor="ctr"/>
              <a:lstStyle/>
              <a:p>
                <a:endParaRPr lang="en-US" dirty="0"/>
              </a:p>
            </p:txBody>
          </p:sp>
          <p:sp>
            <p:nvSpPr>
              <p:cNvPr id="92" name="Oval 11"/>
              <p:cNvSpPr>
                <a:spLocks noChangeArrowheads="1"/>
              </p:cNvSpPr>
              <p:nvPr/>
            </p:nvSpPr>
            <p:spPr bwMode="auto">
              <a:xfrm flipH="1">
                <a:off x="1628646" y="2207348"/>
                <a:ext cx="496888" cy="692150"/>
              </a:xfrm>
              <a:prstGeom prst="ellipse">
                <a:avLst/>
              </a:prstGeom>
              <a:grpFill/>
              <a:ln w="9525" algn="ctr">
                <a:solidFill>
                  <a:schemeClr val="bg1"/>
                </a:solidFill>
                <a:round/>
                <a:headEnd/>
                <a:tailEnd/>
              </a:ln>
            </p:spPr>
            <p:txBody>
              <a:bodyPr wrap="none" anchor="ctr"/>
              <a:lstStyle/>
              <a:p>
                <a:endParaRPr lang="en-US" dirty="0"/>
              </a:p>
            </p:txBody>
          </p:sp>
          <p:sp>
            <p:nvSpPr>
              <p:cNvPr id="93" name="Rectangle 92"/>
              <p:cNvSpPr>
                <a:spLocks noChangeArrowheads="1"/>
              </p:cNvSpPr>
              <p:nvPr/>
            </p:nvSpPr>
            <p:spPr bwMode="auto">
              <a:xfrm rot="8649417" flipH="1">
                <a:off x="2100794" y="2904963"/>
                <a:ext cx="183140" cy="701857"/>
              </a:xfrm>
              <a:prstGeom prst="rect">
                <a:avLst/>
              </a:prstGeom>
              <a:grpFill/>
              <a:ln w="9525" algn="ctr">
                <a:noFill/>
                <a:miter lim="800000"/>
                <a:headEnd/>
                <a:tailEnd/>
              </a:ln>
            </p:spPr>
            <p:txBody>
              <a:bodyPr wrap="none" anchor="ctr"/>
              <a:lstStyle/>
              <a:p>
                <a:endParaRPr lang="en-US" dirty="0"/>
              </a:p>
            </p:txBody>
          </p:sp>
          <p:sp>
            <p:nvSpPr>
              <p:cNvPr id="94" name="Rectangle 15"/>
              <p:cNvSpPr>
                <a:spLocks noChangeArrowheads="1"/>
              </p:cNvSpPr>
              <p:nvPr/>
            </p:nvSpPr>
            <p:spPr bwMode="auto">
              <a:xfrm rot="20522501" flipH="1">
                <a:off x="1956616" y="3998171"/>
                <a:ext cx="239713" cy="1019175"/>
              </a:xfrm>
              <a:prstGeom prst="rect">
                <a:avLst/>
              </a:prstGeom>
              <a:grpFill/>
              <a:ln w="9525" algn="ctr">
                <a:noFill/>
                <a:miter lim="800000"/>
                <a:headEnd/>
                <a:tailEnd/>
              </a:ln>
            </p:spPr>
            <p:txBody>
              <a:bodyPr wrap="none" anchor="ctr"/>
              <a:lstStyle/>
              <a:p>
                <a:endParaRPr lang="en-US" dirty="0"/>
              </a:p>
            </p:txBody>
          </p:sp>
          <p:sp>
            <p:nvSpPr>
              <p:cNvPr id="95" name="Rectangle 15"/>
              <p:cNvSpPr>
                <a:spLocks noChangeArrowheads="1"/>
              </p:cNvSpPr>
              <p:nvPr/>
            </p:nvSpPr>
            <p:spPr bwMode="auto">
              <a:xfrm flipH="1">
                <a:off x="2108045" y="4871561"/>
                <a:ext cx="236538" cy="1150927"/>
              </a:xfrm>
              <a:prstGeom prst="rect">
                <a:avLst/>
              </a:prstGeom>
              <a:grpFill/>
              <a:ln w="9525" algn="ctr">
                <a:noFill/>
                <a:miter lim="800000"/>
                <a:headEnd/>
                <a:tailEnd/>
              </a:ln>
            </p:spPr>
            <p:txBody>
              <a:bodyPr wrap="none" anchor="ctr"/>
              <a:lstStyle/>
              <a:p>
                <a:endParaRPr lang="en-US" dirty="0"/>
              </a:p>
            </p:txBody>
          </p:sp>
          <p:sp>
            <p:nvSpPr>
              <p:cNvPr id="96" name="Rectangle 95"/>
              <p:cNvSpPr>
                <a:spLocks noChangeArrowheads="1"/>
              </p:cNvSpPr>
              <p:nvPr/>
            </p:nvSpPr>
            <p:spPr bwMode="auto">
              <a:xfrm rot="335058" flipH="1">
                <a:off x="2127532" y="5806095"/>
                <a:ext cx="360147" cy="192590"/>
              </a:xfrm>
              <a:prstGeom prst="rect">
                <a:avLst/>
              </a:prstGeom>
              <a:grpFill/>
              <a:ln w="9525" algn="ctr">
                <a:noFill/>
                <a:miter lim="800000"/>
                <a:headEnd/>
                <a:tailEnd/>
              </a:ln>
            </p:spPr>
            <p:txBody>
              <a:bodyPr wrap="none" anchor="ctr"/>
              <a:lstStyle/>
              <a:p>
                <a:endParaRPr lang="en-US" dirty="0"/>
              </a:p>
            </p:txBody>
          </p:sp>
          <p:sp>
            <p:nvSpPr>
              <p:cNvPr id="97" name="Rectangle 15"/>
              <p:cNvSpPr>
                <a:spLocks noChangeArrowheads="1"/>
              </p:cNvSpPr>
              <p:nvPr/>
            </p:nvSpPr>
            <p:spPr bwMode="auto">
              <a:xfrm rot="631007" flipH="1">
                <a:off x="1551643" y="3961764"/>
                <a:ext cx="241300" cy="1019175"/>
              </a:xfrm>
              <a:prstGeom prst="rect">
                <a:avLst/>
              </a:prstGeom>
              <a:grpFill/>
              <a:ln w="9525" algn="ctr">
                <a:noFill/>
                <a:miter lim="800000"/>
                <a:headEnd/>
                <a:tailEnd/>
              </a:ln>
            </p:spPr>
            <p:txBody>
              <a:bodyPr wrap="none" anchor="ctr"/>
              <a:lstStyle/>
              <a:p>
                <a:endParaRPr lang="en-US" dirty="0"/>
              </a:p>
            </p:txBody>
          </p:sp>
          <p:sp>
            <p:nvSpPr>
              <p:cNvPr id="98" name="Rectangle 15"/>
              <p:cNvSpPr>
                <a:spLocks noChangeArrowheads="1"/>
              </p:cNvSpPr>
              <p:nvPr/>
            </p:nvSpPr>
            <p:spPr bwMode="auto">
              <a:xfrm flipH="1">
                <a:off x="1504795" y="4791106"/>
                <a:ext cx="209037" cy="1189088"/>
              </a:xfrm>
              <a:prstGeom prst="rect">
                <a:avLst/>
              </a:prstGeom>
              <a:grpFill/>
              <a:ln w="9525" algn="ctr">
                <a:noFill/>
                <a:miter lim="800000"/>
                <a:headEnd/>
                <a:tailEnd/>
              </a:ln>
            </p:spPr>
            <p:txBody>
              <a:bodyPr wrap="none" anchor="ctr"/>
              <a:lstStyle/>
              <a:p>
                <a:endParaRPr lang="en-US" dirty="0"/>
              </a:p>
            </p:txBody>
          </p:sp>
          <p:sp>
            <p:nvSpPr>
              <p:cNvPr id="99" name="Rectangle 13"/>
              <p:cNvSpPr>
                <a:spLocks noChangeArrowheads="1"/>
              </p:cNvSpPr>
              <p:nvPr/>
            </p:nvSpPr>
            <p:spPr bwMode="auto">
              <a:xfrm rot="4229478" flipH="1">
                <a:off x="2241913" y="4066386"/>
                <a:ext cx="165219" cy="261372"/>
              </a:xfrm>
              <a:prstGeom prst="rect">
                <a:avLst/>
              </a:prstGeom>
              <a:grpFill/>
              <a:ln w="9525" algn="ctr">
                <a:noFill/>
                <a:miter lim="800000"/>
                <a:headEnd/>
                <a:tailEnd/>
              </a:ln>
            </p:spPr>
            <p:txBody>
              <a:bodyPr wrap="none" anchor="ctr"/>
              <a:lstStyle/>
              <a:p>
                <a:endParaRPr lang="en-US" dirty="0"/>
              </a:p>
            </p:txBody>
          </p:sp>
          <p:sp>
            <p:nvSpPr>
              <p:cNvPr id="100" name="Rectangle 14"/>
              <p:cNvSpPr>
                <a:spLocks noChangeArrowheads="1"/>
              </p:cNvSpPr>
              <p:nvPr/>
            </p:nvSpPr>
            <p:spPr bwMode="auto">
              <a:xfrm flipH="1">
                <a:off x="1450555" y="3508174"/>
                <a:ext cx="169239" cy="704850"/>
              </a:xfrm>
              <a:prstGeom prst="rect">
                <a:avLst/>
              </a:prstGeom>
              <a:grpFill/>
              <a:ln w="9525" algn="ctr">
                <a:noFill/>
                <a:miter lim="800000"/>
                <a:headEnd/>
                <a:tailEnd/>
              </a:ln>
            </p:spPr>
            <p:txBody>
              <a:bodyPr wrap="none" anchor="ctr"/>
              <a:lstStyle/>
              <a:p>
                <a:endParaRPr lang="en-US" dirty="0"/>
              </a:p>
            </p:txBody>
          </p:sp>
          <p:sp>
            <p:nvSpPr>
              <p:cNvPr id="101" name="Rectangle 100"/>
              <p:cNvSpPr>
                <a:spLocks noChangeArrowheads="1"/>
              </p:cNvSpPr>
              <p:nvPr/>
            </p:nvSpPr>
            <p:spPr bwMode="auto">
              <a:xfrm rot="11917476" flipH="1">
                <a:off x="1543582" y="2933538"/>
                <a:ext cx="183140" cy="701857"/>
              </a:xfrm>
              <a:prstGeom prst="rect">
                <a:avLst/>
              </a:prstGeom>
              <a:grpFill/>
              <a:ln w="9525" algn="ctr">
                <a:noFill/>
                <a:miter lim="800000"/>
                <a:headEnd/>
                <a:tailEnd/>
              </a:ln>
            </p:spPr>
            <p:txBody>
              <a:bodyPr wrap="none" anchor="ctr"/>
              <a:lstStyle/>
              <a:p>
                <a:endParaRPr lang="en-US" dirty="0"/>
              </a:p>
            </p:txBody>
          </p:sp>
          <p:sp>
            <p:nvSpPr>
              <p:cNvPr id="102" name="Rectangle 13"/>
              <p:cNvSpPr>
                <a:spLocks noChangeArrowheads="1"/>
              </p:cNvSpPr>
              <p:nvPr/>
            </p:nvSpPr>
            <p:spPr bwMode="auto">
              <a:xfrm rot="7497537" flipH="1">
                <a:off x="1403713" y="4071147"/>
                <a:ext cx="165219" cy="261372"/>
              </a:xfrm>
              <a:prstGeom prst="rect">
                <a:avLst/>
              </a:prstGeom>
              <a:grpFill/>
              <a:ln w="9525" algn="ctr">
                <a:noFill/>
                <a:miter lim="800000"/>
                <a:headEnd/>
                <a:tailEnd/>
              </a:ln>
            </p:spPr>
            <p:txBody>
              <a:bodyPr wrap="none" anchor="ctr"/>
              <a:lstStyle/>
              <a:p>
                <a:endParaRPr lang="en-US" dirty="0"/>
              </a:p>
            </p:txBody>
          </p:sp>
        </p:grpSp>
        <p:sp>
          <p:nvSpPr>
            <p:cNvPr id="103" name="Freeform 102"/>
            <p:cNvSpPr/>
            <p:nvPr/>
          </p:nvSpPr>
          <p:spPr>
            <a:xfrm>
              <a:off x="4051194" y="6237514"/>
              <a:ext cx="1479176" cy="265337"/>
            </a:xfrm>
            <a:custGeom>
              <a:avLst/>
              <a:gdLst>
                <a:gd name="connsiteX0" fmla="*/ 1479176 w 1479176"/>
                <a:gd name="connsiteY0" fmla="*/ 242047 h 265337"/>
                <a:gd name="connsiteX1" fmla="*/ 605117 w 1479176"/>
                <a:gd name="connsiteY1" fmla="*/ 242047 h 265337"/>
                <a:gd name="connsiteX2" fmla="*/ 0 w 1479176"/>
                <a:gd name="connsiteY2" fmla="*/ 0 h 265337"/>
              </a:gdLst>
              <a:ahLst/>
              <a:cxnLst>
                <a:cxn ang="0">
                  <a:pos x="connsiteX0" y="connsiteY0"/>
                </a:cxn>
                <a:cxn ang="0">
                  <a:pos x="connsiteX1" y="connsiteY1"/>
                </a:cxn>
                <a:cxn ang="0">
                  <a:pos x="connsiteX2" y="connsiteY2"/>
                </a:cxn>
              </a:cxnLst>
              <a:rect l="l" t="t" r="r" b="b"/>
              <a:pathLst>
                <a:path w="1479176" h="265337">
                  <a:moveTo>
                    <a:pt x="1479176" y="242047"/>
                  </a:moveTo>
                  <a:cubicBezTo>
                    <a:pt x="1165411" y="262217"/>
                    <a:pt x="851646" y="282388"/>
                    <a:pt x="605117" y="242047"/>
                  </a:cubicBezTo>
                  <a:cubicBezTo>
                    <a:pt x="358588" y="201706"/>
                    <a:pt x="0" y="0"/>
                    <a:pt x="0" y="0"/>
                  </a:cubicBez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544355" y="1071155"/>
              <a:ext cx="2573384" cy="770708"/>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p:cNvGrpSpPr/>
            <p:nvPr/>
          </p:nvGrpSpPr>
          <p:grpSpPr>
            <a:xfrm>
              <a:off x="4554537" y="1319347"/>
              <a:ext cx="497886" cy="509452"/>
              <a:chOff x="4104595" y="1788011"/>
              <a:chExt cx="2858080" cy="3126753"/>
            </a:xfrm>
          </p:grpSpPr>
          <p:sp>
            <p:nvSpPr>
              <p:cNvPr id="106" name="Freeform 105"/>
              <p:cNvSpPr/>
              <p:nvPr/>
            </p:nvSpPr>
            <p:spPr>
              <a:xfrm>
                <a:off x="4104595" y="2272529"/>
                <a:ext cx="2519362" cy="1895475"/>
              </a:xfrm>
              <a:custGeom>
                <a:avLst/>
                <a:gdLst>
                  <a:gd name="connsiteX0" fmla="*/ 1947862 w 2519362"/>
                  <a:gd name="connsiteY0" fmla="*/ 204787 h 1895475"/>
                  <a:gd name="connsiteX1" fmla="*/ 1771650 w 2519362"/>
                  <a:gd name="connsiteY1" fmla="*/ 109537 h 1895475"/>
                  <a:gd name="connsiteX2" fmla="*/ 1714500 w 2519362"/>
                  <a:gd name="connsiteY2" fmla="*/ 0 h 1895475"/>
                  <a:gd name="connsiteX3" fmla="*/ 1647825 w 2519362"/>
                  <a:gd name="connsiteY3" fmla="*/ 9525 h 1895475"/>
                  <a:gd name="connsiteX4" fmla="*/ 1666875 w 2519362"/>
                  <a:gd name="connsiteY4" fmla="*/ 80962 h 1895475"/>
                  <a:gd name="connsiteX5" fmla="*/ 1576387 w 2519362"/>
                  <a:gd name="connsiteY5" fmla="*/ 19050 h 1895475"/>
                  <a:gd name="connsiteX6" fmla="*/ 1400175 w 2519362"/>
                  <a:gd name="connsiteY6" fmla="*/ 76200 h 1895475"/>
                  <a:gd name="connsiteX7" fmla="*/ 1104900 w 2519362"/>
                  <a:gd name="connsiteY7" fmla="*/ 347662 h 1895475"/>
                  <a:gd name="connsiteX8" fmla="*/ 828675 w 2519362"/>
                  <a:gd name="connsiteY8" fmla="*/ 461962 h 1895475"/>
                  <a:gd name="connsiteX9" fmla="*/ 319087 w 2519362"/>
                  <a:gd name="connsiteY9" fmla="*/ 528637 h 1895475"/>
                  <a:gd name="connsiteX10" fmla="*/ 0 w 2519362"/>
                  <a:gd name="connsiteY10" fmla="*/ 652462 h 1895475"/>
                  <a:gd name="connsiteX11" fmla="*/ 223837 w 2519362"/>
                  <a:gd name="connsiteY11" fmla="*/ 938212 h 1895475"/>
                  <a:gd name="connsiteX12" fmla="*/ 366712 w 2519362"/>
                  <a:gd name="connsiteY12" fmla="*/ 1300162 h 1895475"/>
                  <a:gd name="connsiteX13" fmla="*/ 661987 w 2519362"/>
                  <a:gd name="connsiteY13" fmla="*/ 1543050 h 1895475"/>
                  <a:gd name="connsiteX14" fmla="*/ 838200 w 2519362"/>
                  <a:gd name="connsiteY14" fmla="*/ 1514475 h 1895475"/>
                  <a:gd name="connsiteX15" fmla="*/ 976312 w 2519362"/>
                  <a:gd name="connsiteY15" fmla="*/ 1509712 h 1895475"/>
                  <a:gd name="connsiteX16" fmla="*/ 1066800 w 2519362"/>
                  <a:gd name="connsiteY16" fmla="*/ 1576387 h 1895475"/>
                  <a:gd name="connsiteX17" fmla="*/ 904875 w 2519362"/>
                  <a:gd name="connsiteY17" fmla="*/ 1633537 h 1895475"/>
                  <a:gd name="connsiteX18" fmla="*/ 885825 w 2519362"/>
                  <a:gd name="connsiteY18" fmla="*/ 1733550 h 1895475"/>
                  <a:gd name="connsiteX19" fmla="*/ 1100137 w 2519362"/>
                  <a:gd name="connsiteY19" fmla="*/ 1790700 h 1895475"/>
                  <a:gd name="connsiteX20" fmla="*/ 1319212 w 2519362"/>
                  <a:gd name="connsiteY20" fmla="*/ 1785937 h 1895475"/>
                  <a:gd name="connsiteX21" fmla="*/ 1495425 w 2519362"/>
                  <a:gd name="connsiteY21" fmla="*/ 1833562 h 1895475"/>
                  <a:gd name="connsiteX22" fmla="*/ 1619250 w 2519362"/>
                  <a:gd name="connsiteY22" fmla="*/ 1895475 h 1895475"/>
                  <a:gd name="connsiteX23" fmla="*/ 1814512 w 2519362"/>
                  <a:gd name="connsiteY23" fmla="*/ 1695450 h 1895475"/>
                  <a:gd name="connsiteX24" fmla="*/ 1995487 w 2519362"/>
                  <a:gd name="connsiteY24" fmla="*/ 1495425 h 1895475"/>
                  <a:gd name="connsiteX25" fmla="*/ 2233612 w 2519362"/>
                  <a:gd name="connsiteY25" fmla="*/ 1223962 h 1895475"/>
                  <a:gd name="connsiteX26" fmla="*/ 2395537 w 2519362"/>
                  <a:gd name="connsiteY26" fmla="*/ 909637 h 1895475"/>
                  <a:gd name="connsiteX27" fmla="*/ 2428875 w 2519362"/>
                  <a:gd name="connsiteY27" fmla="*/ 628650 h 1895475"/>
                  <a:gd name="connsiteX28" fmla="*/ 2519362 w 2519362"/>
                  <a:gd name="connsiteY28" fmla="*/ 104775 h 1895475"/>
                  <a:gd name="connsiteX29" fmla="*/ 2405062 w 2519362"/>
                  <a:gd name="connsiteY29" fmla="*/ 47625 h 1895475"/>
                  <a:gd name="connsiteX30" fmla="*/ 2343150 w 2519362"/>
                  <a:gd name="connsiteY30" fmla="*/ 123825 h 1895475"/>
                  <a:gd name="connsiteX31" fmla="*/ 2195512 w 2519362"/>
                  <a:gd name="connsiteY31" fmla="*/ 214312 h 1895475"/>
                  <a:gd name="connsiteX32" fmla="*/ 2143125 w 2519362"/>
                  <a:gd name="connsiteY32" fmla="*/ 190500 h 1895475"/>
                  <a:gd name="connsiteX33" fmla="*/ 2347912 w 2519362"/>
                  <a:gd name="connsiteY33" fmla="*/ 61912 h 1895475"/>
                  <a:gd name="connsiteX34" fmla="*/ 2338387 w 2519362"/>
                  <a:gd name="connsiteY34" fmla="*/ 19050 h 1895475"/>
                  <a:gd name="connsiteX35" fmla="*/ 2271712 w 2519362"/>
                  <a:gd name="connsiteY35" fmla="*/ 23812 h 1895475"/>
                  <a:gd name="connsiteX36" fmla="*/ 2162175 w 2519362"/>
                  <a:gd name="connsiteY36" fmla="*/ 147637 h 1895475"/>
                  <a:gd name="connsiteX37" fmla="*/ 2176462 w 2519362"/>
                  <a:gd name="connsiteY37" fmla="*/ 28575 h 1895475"/>
                  <a:gd name="connsiteX38" fmla="*/ 2028825 w 2519362"/>
                  <a:gd name="connsiteY38" fmla="*/ 200025 h 1895475"/>
                  <a:gd name="connsiteX39" fmla="*/ 1947862 w 2519362"/>
                  <a:gd name="connsiteY39" fmla="*/ 204787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19362" h="1895475">
                    <a:moveTo>
                      <a:pt x="1947862" y="204787"/>
                    </a:moveTo>
                    <a:lnTo>
                      <a:pt x="1771650" y="109537"/>
                    </a:lnTo>
                    <a:lnTo>
                      <a:pt x="1714500" y="0"/>
                    </a:lnTo>
                    <a:lnTo>
                      <a:pt x="1647825" y="9525"/>
                    </a:lnTo>
                    <a:lnTo>
                      <a:pt x="1666875" y="80962"/>
                    </a:lnTo>
                    <a:lnTo>
                      <a:pt x="1576387" y="19050"/>
                    </a:lnTo>
                    <a:lnTo>
                      <a:pt x="1400175" y="76200"/>
                    </a:lnTo>
                    <a:lnTo>
                      <a:pt x="1104900" y="347662"/>
                    </a:lnTo>
                    <a:lnTo>
                      <a:pt x="828675" y="461962"/>
                    </a:lnTo>
                    <a:lnTo>
                      <a:pt x="319087" y="528637"/>
                    </a:lnTo>
                    <a:lnTo>
                      <a:pt x="0" y="652462"/>
                    </a:lnTo>
                    <a:lnTo>
                      <a:pt x="223837" y="938212"/>
                    </a:lnTo>
                    <a:lnTo>
                      <a:pt x="366712" y="1300162"/>
                    </a:lnTo>
                    <a:lnTo>
                      <a:pt x="661987" y="1543050"/>
                    </a:lnTo>
                    <a:lnTo>
                      <a:pt x="838200" y="1514475"/>
                    </a:lnTo>
                    <a:lnTo>
                      <a:pt x="976312" y="1509712"/>
                    </a:lnTo>
                    <a:lnTo>
                      <a:pt x="1066800" y="1576387"/>
                    </a:lnTo>
                    <a:lnTo>
                      <a:pt x="904875" y="1633537"/>
                    </a:lnTo>
                    <a:lnTo>
                      <a:pt x="885825" y="1733550"/>
                    </a:lnTo>
                    <a:lnTo>
                      <a:pt x="1100137" y="1790700"/>
                    </a:lnTo>
                    <a:lnTo>
                      <a:pt x="1319212" y="1785937"/>
                    </a:lnTo>
                    <a:lnTo>
                      <a:pt x="1495425" y="1833562"/>
                    </a:lnTo>
                    <a:lnTo>
                      <a:pt x="1619250" y="1895475"/>
                    </a:lnTo>
                    <a:lnTo>
                      <a:pt x="1814512" y="1695450"/>
                    </a:lnTo>
                    <a:lnTo>
                      <a:pt x="1995487" y="1495425"/>
                    </a:lnTo>
                    <a:lnTo>
                      <a:pt x="2233612" y="1223962"/>
                    </a:lnTo>
                    <a:lnTo>
                      <a:pt x="2395537" y="909637"/>
                    </a:lnTo>
                    <a:lnTo>
                      <a:pt x="2428875" y="628650"/>
                    </a:lnTo>
                    <a:lnTo>
                      <a:pt x="2519362" y="104775"/>
                    </a:lnTo>
                    <a:lnTo>
                      <a:pt x="2405062" y="47625"/>
                    </a:lnTo>
                    <a:lnTo>
                      <a:pt x="2343150" y="123825"/>
                    </a:lnTo>
                    <a:lnTo>
                      <a:pt x="2195512" y="214312"/>
                    </a:lnTo>
                    <a:lnTo>
                      <a:pt x="2143125" y="190500"/>
                    </a:lnTo>
                    <a:lnTo>
                      <a:pt x="2347912" y="61912"/>
                    </a:lnTo>
                    <a:lnTo>
                      <a:pt x="2338387" y="19050"/>
                    </a:lnTo>
                    <a:lnTo>
                      <a:pt x="2271712" y="23812"/>
                    </a:lnTo>
                    <a:lnTo>
                      <a:pt x="2162175" y="147637"/>
                    </a:lnTo>
                    <a:lnTo>
                      <a:pt x="2176462" y="28575"/>
                    </a:lnTo>
                    <a:lnTo>
                      <a:pt x="2028825" y="200025"/>
                    </a:lnTo>
                    <a:lnTo>
                      <a:pt x="1947862" y="20478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5071382" y="3272654"/>
                <a:ext cx="776289" cy="671512"/>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 name="connsiteX0" fmla="*/ 633413 w 633413"/>
                  <a:gd name="connsiteY0" fmla="*/ 0 h 585787"/>
                  <a:gd name="connsiteX1" fmla="*/ 0 w 633413"/>
                  <a:gd name="connsiteY1" fmla="*/ 585787 h 585787"/>
                  <a:gd name="connsiteX2" fmla="*/ 366712 w 633413"/>
                  <a:gd name="connsiteY2" fmla="*/ 561975 h 585787"/>
                  <a:gd name="connsiteX3" fmla="*/ 633413 w 633413"/>
                  <a:gd name="connsiteY3" fmla="*/ 0 h 585787"/>
                </a:gdLst>
                <a:ahLst/>
                <a:cxnLst>
                  <a:cxn ang="0">
                    <a:pos x="connsiteX0" y="connsiteY0"/>
                  </a:cxn>
                  <a:cxn ang="0">
                    <a:pos x="connsiteX1" y="connsiteY1"/>
                  </a:cxn>
                  <a:cxn ang="0">
                    <a:pos x="connsiteX2" y="connsiteY2"/>
                  </a:cxn>
                  <a:cxn ang="0">
                    <a:pos x="connsiteX3" y="connsiteY3"/>
                  </a:cxn>
                </a:cxnLst>
                <a:rect l="l" t="t" r="r" b="b"/>
                <a:pathLst>
                  <a:path w="633413" h="585787">
                    <a:moveTo>
                      <a:pt x="633413" y="0"/>
                    </a:moveTo>
                    <a:lnTo>
                      <a:pt x="0" y="585787"/>
                    </a:lnTo>
                    <a:lnTo>
                      <a:pt x="366712" y="561975"/>
                    </a:lnTo>
                    <a:lnTo>
                      <a:pt x="633413"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4933270" y="2524941"/>
                <a:ext cx="752475" cy="466725"/>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Lst>
                <a:ahLst/>
                <a:cxnLst>
                  <a:cxn ang="0">
                    <a:pos x="connsiteX0" y="connsiteY0"/>
                  </a:cxn>
                  <a:cxn ang="0">
                    <a:pos x="connsiteX1" y="connsiteY1"/>
                  </a:cxn>
                  <a:cxn ang="0">
                    <a:pos x="connsiteX2" y="connsiteY2"/>
                  </a:cxn>
                  <a:cxn ang="0">
                    <a:pos x="connsiteX3" y="connsiteY3"/>
                  </a:cxn>
                </a:cxnLst>
                <a:rect l="l" t="t" r="r" b="b"/>
                <a:pathLst>
                  <a:path w="752475" h="466725">
                    <a:moveTo>
                      <a:pt x="752475" y="0"/>
                    </a:moveTo>
                    <a:lnTo>
                      <a:pt x="0" y="466725"/>
                    </a:lnTo>
                    <a:lnTo>
                      <a:pt x="366712" y="442913"/>
                    </a:lnTo>
                    <a:lnTo>
                      <a:pt x="752475"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7"/>
              <p:cNvSpPr>
                <a:spLocks noChangeArrowheads="1"/>
              </p:cNvSpPr>
              <p:nvPr/>
            </p:nvSpPr>
            <p:spPr bwMode="auto">
              <a:xfrm rot="21294957" flipH="1">
                <a:off x="5679948" y="4667660"/>
                <a:ext cx="425780" cy="234923"/>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0" name="Oval 11"/>
              <p:cNvSpPr>
                <a:spLocks noChangeArrowheads="1"/>
              </p:cNvSpPr>
              <p:nvPr/>
            </p:nvSpPr>
            <p:spPr bwMode="auto">
              <a:xfrm rot="21443586" flipH="1">
                <a:off x="5880280" y="1788011"/>
                <a:ext cx="436944" cy="513769"/>
              </a:xfrm>
              <a:prstGeom prst="ellipse">
                <a:avLst/>
              </a:prstGeom>
              <a:solidFill>
                <a:schemeClr val="tx2">
                  <a:lumMod val="50000"/>
                </a:schemeClr>
              </a:solidFill>
              <a:ln w="9525" algn="ctr">
                <a:noFill/>
                <a:round/>
                <a:headEnd/>
                <a:tailEnd/>
              </a:ln>
            </p:spPr>
            <p:txBody>
              <a:bodyPr wrap="none" anchor="ctr"/>
              <a:lstStyle/>
              <a:p>
                <a:endParaRPr lang="en-US" dirty="0"/>
              </a:p>
            </p:txBody>
          </p:sp>
          <p:sp>
            <p:nvSpPr>
              <p:cNvPr id="111" name="Rectangle 15"/>
              <p:cNvSpPr>
                <a:spLocks noChangeArrowheads="1"/>
              </p:cNvSpPr>
              <p:nvPr/>
            </p:nvSpPr>
            <p:spPr bwMode="auto">
              <a:xfrm rot="20045024" flipH="1">
                <a:off x="6024868" y="3359660"/>
                <a:ext cx="297247" cy="689266"/>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2" name="Rectangle 17"/>
              <p:cNvSpPr>
                <a:spLocks noChangeArrowheads="1"/>
              </p:cNvSpPr>
              <p:nvPr/>
            </p:nvSpPr>
            <p:spPr bwMode="auto">
              <a:xfrm flipH="1">
                <a:off x="6364930" y="4695689"/>
                <a:ext cx="406400" cy="219075"/>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3" name="Rectangle 15"/>
              <p:cNvSpPr>
                <a:spLocks noChangeArrowheads="1"/>
              </p:cNvSpPr>
              <p:nvPr/>
            </p:nvSpPr>
            <p:spPr bwMode="auto">
              <a:xfrm rot="21060018" flipH="1">
                <a:off x="6271892" y="3994031"/>
                <a:ext cx="236538" cy="86959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4" name="Rectangle 15"/>
              <p:cNvSpPr>
                <a:spLocks noChangeArrowheads="1"/>
              </p:cNvSpPr>
              <p:nvPr/>
            </p:nvSpPr>
            <p:spPr bwMode="auto">
              <a:xfrm rot="631007" flipH="1">
                <a:off x="5673850" y="3420496"/>
                <a:ext cx="312890" cy="78978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5" name="Rectangle 15"/>
              <p:cNvSpPr>
                <a:spLocks noChangeArrowheads="1"/>
              </p:cNvSpPr>
              <p:nvPr/>
            </p:nvSpPr>
            <p:spPr bwMode="auto">
              <a:xfrm rot="20081950" flipH="1">
                <a:off x="5784815" y="4111161"/>
                <a:ext cx="209037" cy="75494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6" name="Rectangle 14"/>
              <p:cNvSpPr>
                <a:spLocks noChangeArrowheads="1"/>
              </p:cNvSpPr>
              <p:nvPr/>
            </p:nvSpPr>
            <p:spPr bwMode="auto">
              <a:xfrm rot="19284302">
                <a:off x="6509584" y="2357901"/>
                <a:ext cx="252871" cy="70485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7" name="Rectangle 116"/>
              <p:cNvSpPr>
                <a:spLocks noChangeArrowheads="1"/>
              </p:cNvSpPr>
              <p:nvPr/>
            </p:nvSpPr>
            <p:spPr bwMode="auto">
              <a:xfrm rot="10396229">
                <a:off x="6745333" y="2896432"/>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8" name="Rectangle 13"/>
              <p:cNvSpPr>
                <a:spLocks noChangeArrowheads="1"/>
              </p:cNvSpPr>
              <p:nvPr/>
            </p:nvSpPr>
            <p:spPr bwMode="auto">
              <a:xfrm rot="17370522">
                <a:off x="6684870" y="3276272"/>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9" name="Rectangle 14"/>
              <p:cNvSpPr>
                <a:spLocks noChangeArrowheads="1"/>
              </p:cNvSpPr>
              <p:nvPr/>
            </p:nvSpPr>
            <p:spPr bwMode="auto">
              <a:xfrm rot="1763045">
                <a:off x="5619946" y="2425667"/>
                <a:ext cx="252871" cy="53375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20" name="Freeform 119"/>
              <p:cNvSpPr/>
              <p:nvPr/>
            </p:nvSpPr>
            <p:spPr>
              <a:xfrm>
                <a:off x="5497559" y="2192655"/>
                <a:ext cx="1204912" cy="1252538"/>
              </a:xfrm>
              <a:custGeom>
                <a:avLst/>
                <a:gdLst>
                  <a:gd name="connsiteX0" fmla="*/ 700087 w 1204912"/>
                  <a:gd name="connsiteY0" fmla="*/ 0 h 1252538"/>
                  <a:gd name="connsiteX1" fmla="*/ 1204912 w 1204912"/>
                  <a:gd name="connsiteY1" fmla="*/ 366713 h 1252538"/>
                  <a:gd name="connsiteX2" fmla="*/ 685800 w 1204912"/>
                  <a:gd name="connsiteY2" fmla="*/ 804863 h 1252538"/>
                  <a:gd name="connsiteX3" fmla="*/ 719137 w 1204912"/>
                  <a:gd name="connsiteY3" fmla="*/ 1228725 h 1252538"/>
                  <a:gd name="connsiteX4" fmla="*/ 238125 w 1204912"/>
                  <a:gd name="connsiteY4" fmla="*/ 1252538 h 1252538"/>
                  <a:gd name="connsiteX5" fmla="*/ 214312 w 1204912"/>
                  <a:gd name="connsiteY5" fmla="*/ 904875 h 1252538"/>
                  <a:gd name="connsiteX6" fmla="*/ 0 w 1204912"/>
                  <a:gd name="connsiteY6" fmla="*/ 414338 h 1252538"/>
                  <a:gd name="connsiteX7" fmla="*/ 204787 w 1204912"/>
                  <a:gd name="connsiteY7" fmla="*/ 238125 h 1252538"/>
                  <a:gd name="connsiteX8" fmla="*/ 500062 w 1204912"/>
                  <a:gd name="connsiteY8" fmla="*/ 109538 h 1252538"/>
                  <a:gd name="connsiteX9" fmla="*/ 481012 w 1204912"/>
                  <a:gd name="connsiteY9" fmla="*/ 19050 h 1252538"/>
                  <a:gd name="connsiteX10" fmla="*/ 762000 w 1204912"/>
                  <a:gd name="connsiteY10" fmla="*/ 28575 h 125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4912" h="1252538">
                    <a:moveTo>
                      <a:pt x="700087" y="0"/>
                    </a:moveTo>
                    <a:lnTo>
                      <a:pt x="1204912" y="366713"/>
                    </a:lnTo>
                    <a:lnTo>
                      <a:pt x="685800" y="804863"/>
                    </a:lnTo>
                    <a:lnTo>
                      <a:pt x="719137" y="1228725"/>
                    </a:lnTo>
                    <a:lnTo>
                      <a:pt x="238125" y="1252538"/>
                    </a:lnTo>
                    <a:lnTo>
                      <a:pt x="214312" y="904875"/>
                    </a:lnTo>
                    <a:lnTo>
                      <a:pt x="0" y="414338"/>
                    </a:lnTo>
                    <a:lnTo>
                      <a:pt x="204787" y="238125"/>
                    </a:lnTo>
                    <a:lnTo>
                      <a:pt x="500062" y="109538"/>
                    </a:lnTo>
                    <a:lnTo>
                      <a:pt x="481012" y="19050"/>
                    </a:lnTo>
                    <a:lnTo>
                      <a:pt x="762000" y="28575"/>
                    </a:lnTo>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776232" y="2291579"/>
                <a:ext cx="252413" cy="219075"/>
              </a:xfrm>
              <a:custGeom>
                <a:avLst/>
                <a:gdLst>
                  <a:gd name="connsiteX0" fmla="*/ 33338 w 252413"/>
                  <a:gd name="connsiteY0" fmla="*/ 0 h 219075"/>
                  <a:gd name="connsiteX1" fmla="*/ 252413 w 252413"/>
                  <a:gd name="connsiteY1" fmla="*/ 219075 h 219075"/>
                  <a:gd name="connsiteX2" fmla="*/ 47625 w 252413"/>
                  <a:gd name="connsiteY2" fmla="*/ 128587 h 219075"/>
                  <a:gd name="connsiteX3" fmla="*/ 0 w 252413"/>
                  <a:gd name="connsiteY3" fmla="*/ 47625 h 219075"/>
                  <a:gd name="connsiteX4" fmla="*/ 33338 w 252413"/>
                  <a:gd name="connsiteY4" fmla="*/ 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219075">
                    <a:moveTo>
                      <a:pt x="33338" y="0"/>
                    </a:moveTo>
                    <a:lnTo>
                      <a:pt x="252413" y="219075"/>
                    </a:lnTo>
                    <a:lnTo>
                      <a:pt x="47625" y="128587"/>
                    </a:lnTo>
                    <a:lnTo>
                      <a:pt x="0" y="47625"/>
                    </a:lnTo>
                    <a:lnTo>
                      <a:pt x="33338"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538107" y="2296341"/>
                <a:ext cx="495300" cy="242888"/>
              </a:xfrm>
              <a:custGeom>
                <a:avLst/>
                <a:gdLst>
                  <a:gd name="connsiteX0" fmla="*/ 133350 w 495300"/>
                  <a:gd name="connsiteY0" fmla="*/ 0 h 242888"/>
                  <a:gd name="connsiteX1" fmla="*/ 295275 w 495300"/>
                  <a:gd name="connsiteY1" fmla="*/ 90488 h 242888"/>
                  <a:gd name="connsiteX2" fmla="*/ 495300 w 495300"/>
                  <a:gd name="connsiteY2" fmla="*/ 242888 h 242888"/>
                  <a:gd name="connsiteX3" fmla="*/ 304800 w 495300"/>
                  <a:gd name="connsiteY3" fmla="*/ 219075 h 242888"/>
                  <a:gd name="connsiteX4" fmla="*/ 161925 w 495300"/>
                  <a:gd name="connsiteY4" fmla="*/ 133350 h 242888"/>
                  <a:gd name="connsiteX5" fmla="*/ 100013 w 495300"/>
                  <a:gd name="connsiteY5" fmla="*/ 47625 h 242888"/>
                  <a:gd name="connsiteX6" fmla="*/ 0 w 495300"/>
                  <a:gd name="connsiteY6" fmla="*/ 52388 h 242888"/>
                  <a:gd name="connsiteX7" fmla="*/ 133350 w 495300"/>
                  <a:gd name="connsiteY7" fmla="*/ 0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300" h="242888">
                    <a:moveTo>
                      <a:pt x="133350" y="0"/>
                    </a:moveTo>
                    <a:lnTo>
                      <a:pt x="295275" y="90488"/>
                    </a:lnTo>
                    <a:lnTo>
                      <a:pt x="495300" y="242888"/>
                    </a:lnTo>
                    <a:lnTo>
                      <a:pt x="304800" y="219075"/>
                    </a:lnTo>
                    <a:lnTo>
                      <a:pt x="161925" y="133350"/>
                    </a:lnTo>
                    <a:lnTo>
                      <a:pt x="100013" y="47625"/>
                    </a:lnTo>
                    <a:lnTo>
                      <a:pt x="0" y="52388"/>
                    </a:lnTo>
                    <a:lnTo>
                      <a:pt x="13335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p:cNvSpPr/>
              <p:nvPr/>
            </p:nvSpPr>
            <p:spPr>
              <a:xfrm>
                <a:off x="6214382" y="2296341"/>
                <a:ext cx="266700" cy="214313"/>
              </a:xfrm>
              <a:custGeom>
                <a:avLst/>
                <a:gdLst>
                  <a:gd name="connsiteX0" fmla="*/ 176213 w 266700"/>
                  <a:gd name="connsiteY0" fmla="*/ 0 h 214313"/>
                  <a:gd name="connsiteX1" fmla="*/ 0 w 266700"/>
                  <a:gd name="connsiteY1" fmla="*/ 214313 h 214313"/>
                  <a:gd name="connsiteX2" fmla="*/ 228600 w 266700"/>
                  <a:gd name="connsiteY2" fmla="*/ 90488 h 214313"/>
                  <a:gd name="connsiteX3" fmla="*/ 266700 w 266700"/>
                  <a:gd name="connsiteY3" fmla="*/ 19050 h 214313"/>
                  <a:gd name="connsiteX4" fmla="*/ 176213 w 266700"/>
                  <a:gd name="connsiteY4" fmla="*/ 0 h 214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14313">
                    <a:moveTo>
                      <a:pt x="176213" y="0"/>
                    </a:moveTo>
                    <a:lnTo>
                      <a:pt x="0" y="214313"/>
                    </a:lnTo>
                    <a:lnTo>
                      <a:pt x="228600" y="90488"/>
                    </a:lnTo>
                    <a:lnTo>
                      <a:pt x="266700" y="19050"/>
                    </a:lnTo>
                    <a:lnTo>
                      <a:pt x="17621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6252482" y="2324916"/>
                <a:ext cx="361950" cy="185738"/>
              </a:xfrm>
              <a:custGeom>
                <a:avLst/>
                <a:gdLst>
                  <a:gd name="connsiteX0" fmla="*/ 257175 w 361950"/>
                  <a:gd name="connsiteY0" fmla="*/ 0 h 185738"/>
                  <a:gd name="connsiteX1" fmla="*/ 0 w 361950"/>
                  <a:gd name="connsiteY1" fmla="*/ 185738 h 185738"/>
                  <a:gd name="connsiteX2" fmla="*/ 309563 w 361950"/>
                  <a:gd name="connsiteY2" fmla="*/ 152400 h 185738"/>
                  <a:gd name="connsiteX3" fmla="*/ 361950 w 361950"/>
                  <a:gd name="connsiteY3" fmla="*/ 66675 h 185738"/>
                  <a:gd name="connsiteX4" fmla="*/ 300038 w 361950"/>
                  <a:gd name="connsiteY4" fmla="*/ 28575 h 185738"/>
                  <a:gd name="connsiteX5" fmla="*/ 257175 w 361950"/>
                  <a:gd name="connsiteY5" fmla="*/ 0 h 18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85738">
                    <a:moveTo>
                      <a:pt x="257175" y="0"/>
                    </a:moveTo>
                    <a:lnTo>
                      <a:pt x="0" y="185738"/>
                    </a:lnTo>
                    <a:lnTo>
                      <a:pt x="309563" y="152400"/>
                    </a:lnTo>
                    <a:lnTo>
                      <a:pt x="361950" y="66675"/>
                    </a:lnTo>
                    <a:lnTo>
                      <a:pt x="300038" y="28575"/>
                    </a:lnTo>
                    <a:lnTo>
                      <a:pt x="257175"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a:spLocks noChangeArrowheads="1"/>
              </p:cNvSpPr>
              <p:nvPr/>
            </p:nvSpPr>
            <p:spPr bwMode="auto">
              <a:xfrm rot="12691974">
                <a:off x="5407072" y="2829756"/>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26" name="Rectangle 13"/>
              <p:cNvSpPr>
                <a:spLocks noChangeArrowheads="1"/>
              </p:cNvSpPr>
              <p:nvPr/>
            </p:nvSpPr>
            <p:spPr bwMode="auto">
              <a:xfrm rot="17370522">
                <a:off x="5208495" y="3185786"/>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grpSp>
        <p:sp>
          <p:nvSpPr>
            <p:cNvPr id="127" name="Rectangle 126"/>
            <p:cNvSpPr/>
            <p:nvPr/>
          </p:nvSpPr>
          <p:spPr>
            <a:xfrm>
              <a:off x="2854406" y="169240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3248853" y="1696891"/>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rot="1820704">
              <a:off x="3191787" y="2014507"/>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6397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a:noFill/>
        </p:spPr>
        <p:txBody>
          <a:bodyPr/>
          <a:lstStyle/>
          <a:p>
            <a:fld id="{3802E258-F31E-49D5-A15A-CD804BEB056F}" type="slidenum">
              <a:rPr lang="en-US" smtClean="0"/>
              <a:pPr/>
              <a:t>32</a:t>
            </a:fld>
            <a:endParaRPr lang="en-US"/>
          </a:p>
        </p:txBody>
      </p:sp>
      <p:sp>
        <p:nvSpPr>
          <p:cNvPr id="60419" name="Rectangle 2"/>
          <p:cNvSpPr>
            <a:spLocks noGrp="1" noChangeArrowheads="1"/>
          </p:cNvSpPr>
          <p:nvPr>
            <p:ph type="title"/>
          </p:nvPr>
        </p:nvSpPr>
        <p:spPr/>
        <p:txBody>
          <a:bodyPr/>
          <a:lstStyle/>
          <a:p>
            <a:pPr eaLnBrk="1" hangingPunct="1"/>
            <a:r>
              <a:rPr lang="en-US"/>
              <a:t>Question 123.6.5</a:t>
            </a:r>
          </a:p>
        </p:txBody>
      </p:sp>
      <p:sp>
        <p:nvSpPr>
          <p:cNvPr id="60420" name="Rectangle 3"/>
          <p:cNvSpPr>
            <a:spLocks noGrp="1" noChangeArrowheads="1"/>
          </p:cNvSpPr>
          <p:nvPr>
            <p:ph type="body" idx="1"/>
          </p:nvPr>
        </p:nvSpPr>
        <p:spPr>
          <a:xfrm>
            <a:off x="457200" y="1600200"/>
            <a:ext cx="4732338" cy="4525963"/>
          </a:xfrm>
        </p:spPr>
        <p:txBody>
          <a:bodyPr/>
          <a:lstStyle/>
          <a:p>
            <a:pPr marL="609600" indent="-609600">
              <a:lnSpc>
                <a:spcPct val="120000"/>
              </a:lnSpc>
              <a:spcBef>
                <a:spcPct val="0"/>
              </a:spcBef>
              <a:buFontTx/>
              <a:buNone/>
            </a:pPr>
            <a:r>
              <a:rPr lang="en-US" sz="2400" b="1"/>
              <a:t>A non-uniform pipe is shown at the right. Fluid flows from left to right through the pipe segment. How does the flow rate change as we go from point A to point B.</a:t>
            </a:r>
          </a:p>
          <a:p>
            <a:pPr marL="609600" indent="-609600" eaLnBrk="1" hangingPunct="1">
              <a:lnSpc>
                <a:spcPct val="90000"/>
              </a:lnSpc>
              <a:buFontTx/>
              <a:buAutoNum type="alphaLcPeriod"/>
            </a:pPr>
            <a:r>
              <a:rPr lang="en-US" sz="2400" b="1">
                <a:solidFill>
                  <a:schemeClr val="tx2"/>
                </a:solidFill>
              </a:rPr>
              <a:t>Increases</a:t>
            </a:r>
          </a:p>
          <a:p>
            <a:pPr marL="609600" indent="-609600" eaLnBrk="1" hangingPunct="1">
              <a:lnSpc>
                <a:spcPct val="90000"/>
              </a:lnSpc>
              <a:buFontTx/>
              <a:buAutoNum type="alphaLcPeriod"/>
            </a:pPr>
            <a:r>
              <a:rPr lang="en-US" sz="2400" b="1">
                <a:solidFill>
                  <a:schemeClr val="tx2"/>
                </a:solidFill>
              </a:rPr>
              <a:t>Decreases</a:t>
            </a:r>
          </a:p>
          <a:p>
            <a:pPr marL="609600" indent="-609600" eaLnBrk="1" hangingPunct="1">
              <a:lnSpc>
                <a:spcPct val="90000"/>
              </a:lnSpc>
              <a:buFontTx/>
              <a:buAutoNum type="alphaLcPeriod"/>
            </a:pPr>
            <a:r>
              <a:rPr lang="en-US" sz="2400" b="1">
                <a:solidFill>
                  <a:schemeClr val="tx2"/>
                </a:solidFill>
              </a:rPr>
              <a:t>Stays the same</a:t>
            </a:r>
          </a:p>
          <a:p>
            <a:pPr marL="609600" indent="-609600" eaLnBrk="1" hangingPunct="1">
              <a:lnSpc>
                <a:spcPct val="90000"/>
              </a:lnSpc>
            </a:pPr>
            <a:endParaRPr lang="en-US" sz="2400"/>
          </a:p>
        </p:txBody>
      </p:sp>
      <p:grpSp>
        <p:nvGrpSpPr>
          <p:cNvPr id="60421" name="Group 5"/>
          <p:cNvGrpSpPr>
            <a:grpSpLocks/>
          </p:cNvGrpSpPr>
          <p:nvPr/>
        </p:nvGrpSpPr>
        <p:grpSpPr bwMode="auto">
          <a:xfrm>
            <a:off x="5608638" y="2982913"/>
            <a:ext cx="2614612" cy="1581150"/>
            <a:chOff x="2070" y="2619"/>
            <a:chExt cx="1647" cy="996"/>
          </a:xfrm>
        </p:grpSpPr>
        <p:grpSp>
          <p:nvGrpSpPr>
            <p:cNvPr id="60422" name="Group 6"/>
            <p:cNvGrpSpPr>
              <a:grpSpLocks/>
            </p:cNvGrpSpPr>
            <p:nvPr/>
          </p:nvGrpSpPr>
          <p:grpSpPr bwMode="auto">
            <a:xfrm>
              <a:off x="2183" y="3430"/>
              <a:ext cx="161" cy="96"/>
              <a:chOff x="707" y="2868"/>
              <a:chExt cx="161" cy="96"/>
            </a:xfrm>
          </p:grpSpPr>
          <p:sp>
            <p:nvSpPr>
              <p:cNvPr id="60431" name="AutoShape 7"/>
              <p:cNvSpPr>
                <a:spLocks noChangeArrowheads="1"/>
              </p:cNvSpPr>
              <p:nvPr/>
            </p:nvSpPr>
            <p:spPr bwMode="auto">
              <a:xfrm rot="213656" flipH="1">
                <a:off x="707" y="2868"/>
                <a:ext cx="161" cy="96"/>
              </a:xfrm>
              <a:prstGeom prst="flowChartMagneticDrum">
                <a:avLst/>
              </a:prstGeom>
              <a:solidFill>
                <a:schemeClr val="accent1"/>
              </a:solidFill>
              <a:ln w="9525">
                <a:solidFill>
                  <a:srgbClr val="000000"/>
                </a:solidFill>
                <a:round/>
                <a:headEnd/>
                <a:tailEnd/>
              </a:ln>
            </p:spPr>
            <p:txBody>
              <a:bodyPr wrap="none" anchor="ctr"/>
              <a:lstStyle/>
              <a:p>
                <a:endParaRPr lang="en-US"/>
              </a:p>
            </p:txBody>
          </p:sp>
          <p:sp>
            <p:nvSpPr>
              <p:cNvPr id="60432" name="Arc 8"/>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close/>
                  </a:path>
                </a:pathLst>
              </a:custGeom>
              <a:noFill/>
              <a:ln w="9525">
                <a:solidFill>
                  <a:srgbClr val="000000"/>
                </a:solidFill>
                <a:prstDash val="sysDot"/>
                <a:round/>
                <a:headEnd/>
                <a:tailEnd/>
              </a:ln>
            </p:spPr>
            <p:txBody>
              <a:bodyPr wrap="none" anchor="ctr"/>
              <a:lstStyle/>
              <a:p>
                <a:endParaRPr lang="en-US"/>
              </a:p>
            </p:txBody>
          </p:sp>
        </p:grpSp>
        <p:sp>
          <p:nvSpPr>
            <p:cNvPr id="60423" name="Freeform 9"/>
            <p:cNvSpPr>
              <a:spLocks/>
            </p:cNvSpPr>
            <p:nvPr/>
          </p:nvSpPr>
          <p:spPr bwMode="auto">
            <a:xfrm>
              <a:off x="2187" y="2887"/>
              <a:ext cx="1407" cy="642"/>
            </a:xfrm>
            <a:custGeom>
              <a:avLst/>
              <a:gdLst>
                <a:gd name="T0" fmla="*/ 126 w 1407"/>
                <a:gd name="T1" fmla="*/ 546 h 642"/>
                <a:gd name="T2" fmla="*/ 222 w 1407"/>
                <a:gd name="T3" fmla="*/ 546 h 642"/>
                <a:gd name="T4" fmla="*/ 336 w 1407"/>
                <a:gd name="T5" fmla="*/ 525 h 642"/>
                <a:gd name="T6" fmla="*/ 441 w 1407"/>
                <a:gd name="T7" fmla="*/ 507 h 642"/>
                <a:gd name="T8" fmla="*/ 537 w 1407"/>
                <a:gd name="T9" fmla="*/ 480 h 642"/>
                <a:gd name="T10" fmla="*/ 618 w 1407"/>
                <a:gd name="T11" fmla="*/ 444 h 642"/>
                <a:gd name="T12" fmla="*/ 678 w 1407"/>
                <a:gd name="T13" fmla="*/ 402 h 642"/>
                <a:gd name="T14" fmla="*/ 759 w 1407"/>
                <a:gd name="T15" fmla="*/ 315 h 642"/>
                <a:gd name="T16" fmla="*/ 834 w 1407"/>
                <a:gd name="T17" fmla="*/ 216 h 642"/>
                <a:gd name="T18" fmla="*/ 924 w 1407"/>
                <a:gd name="T19" fmla="*/ 102 h 642"/>
                <a:gd name="T20" fmla="*/ 990 w 1407"/>
                <a:gd name="T21" fmla="*/ 57 h 642"/>
                <a:gd name="T22" fmla="*/ 1080 w 1407"/>
                <a:gd name="T23" fmla="*/ 24 h 642"/>
                <a:gd name="T24" fmla="*/ 1161 w 1407"/>
                <a:gd name="T25" fmla="*/ 9 h 642"/>
                <a:gd name="T26" fmla="*/ 1242 w 1407"/>
                <a:gd name="T27" fmla="*/ 0 h 642"/>
                <a:gd name="T28" fmla="*/ 1332 w 1407"/>
                <a:gd name="T29" fmla="*/ 6 h 642"/>
                <a:gd name="T30" fmla="*/ 1389 w 1407"/>
                <a:gd name="T31" fmla="*/ 6 h 642"/>
                <a:gd name="T32" fmla="*/ 1407 w 1407"/>
                <a:gd name="T33" fmla="*/ 18 h 642"/>
                <a:gd name="T34" fmla="*/ 1407 w 1407"/>
                <a:gd name="T35" fmla="*/ 90 h 642"/>
                <a:gd name="T36" fmla="*/ 1404 w 1407"/>
                <a:gd name="T37" fmla="*/ 135 h 642"/>
                <a:gd name="T38" fmla="*/ 1395 w 1407"/>
                <a:gd name="T39" fmla="*/ 192 h 642"/>
                <a:gd name="T40" fmla="*/ 1377 w 1407"/>
                <a:gd name="T41" fmla="*/ 243 h 642"/>
                <a:gd name="T42" fmla="*/ 1263 w 1407"/>
                <a:gd name="T43" fmla="*/ 249 h 642"/>
                <a:gd name="T44" fmla="*/ 1170 w 1407"/>
                <a:gd name="T45" fmla="*/ 243 h 642"/>
                <a:gd name="T46" fmla="*/ 1077 w 1407"/>
                <a:gd name="T47" fmla="*/ 252 h 642"/>
                <a:gd name="T48" fmla="*/ 1014 w 1407"/>
                <a:gd name="T49" fmla="*/ 267 h 642"/>
                <a:gd name="T50" fmla="*/ 963 w 1407"/>
                <a:gd name="T51" fmla="*/ 285 h 642"/>
                <a:gd name="T52" fmla="*/ 897 w 1407"/>
                <a:gd name="T53" fmla="*/ 315 h 642"/>
                <a:gd name="T54" fmla="*/ 843 w 1407"/>
                <a:gd name="T55" fmla="*/ 375 h 642"/>
                <a:gd name="T56" fmla="*/ 768 w 1407"/>
                <a:gd name="T57" fmla="*/ 447 h 642"/>
                <a:gd name="T58" fmla="*/ 717 w 1407"/>
                <a:gd name="T59" fmla="*/ 498 h 642"/>
                <a:gd name="T60" fmla="*/ 669 w 1407"/>
                <a:gd name="T61" fmla="*/ 540 h 642"/>
                <a:gd name="T62" fmla="*/ 621 w 1407"/>
                <a:gd name="T63" fmla="*/ 564 h 642"/>
                <a:gd name="T64" fmla="*/ 564 w 1407"/>
                <a:gd name="T65" fmla="*/ 588 h 642"/>
                <a:gd name="T66" fmla="*/ 477 w 1407"/>
                <a:gd name="T67" fmla="*/ 606 h 642"/>
                <a:gd name="T68" fmla="*/ 375 w 1407"/>
                <a:gd name="T69" fmla="*/ 627 h 642"/>
                <a:gd name="T70" fmla="*/ 273 w 1407"/>
                <a:gd name="T71" fmla="*/ 636 h 642"/>
                <a:gd name="T72" fmla="*/ 171 w 1407"/>
                <a:gd name="T73" fmla="*/ 642 h 642"/>
                <a:gd name="T74" fmla="*/ 66 w 1407"/>
                <a:gd name="T75" fmla="*/ 636 h 642"/>
                <a:gd name="T76" fmla="*/ 15 w 1407"/>
                <a:gd name="T77" fmla="*/ 630 h 642"/>
                <a:gd name="T78" fmla="*/ 0 w 1407"/>
                <a:gd name="T79" fmla="*/ 606 h 642"/>
                <a:gd name="T80" fmla="*/ 3 w 1407"/>
                <a:gd name="T81" fmla="*/ 573 h 642"/>
                <a:gd name="T82" fmla="*/ 9 w 1407"/>
                <a:gd name="T83" fmla="*/ 543 h 642"/>
                <a:gd name="T84" fmla="*/ 57 w 1407"/>
                <a:gd name="T85" fmla="*/ 546 h 642"/>
                <a:gd name="T86" fmla="*/ 180 w 1407"/>
                <a:gd name="T87" fmla="*/ 549 h 642"/>
                <a:gd name="T88" fmla="*/ 204 w 1407"/>
                <a:gd name="T89" fmla="*/ 546 h 6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07"/>
                <a:gd name="T136" fmla="*/ 0 h 642"/>
                <a:gd name="T137" fmla="*/ 1407 w 1407"/>
                <a:gd name="T138" fmla="*/ 642 h 6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07" h="642">
                  <a:moveTo>
                    <a:pt x="126" y="546"/>
                  </a:moveTo>
                  <a:lnTo>
                    <a:pt x="222" y="546"/>
                  </a:lnTo>
                  <a:lnTo>
                    <a:pt x="336" y="525"/>
                  </a:lnTo>
                  <a:lnTo>
                    <a:pt x="441" y="507"/>
                  </a:lnTo>
                  <a:lnTo>
                    <a:pt x="537" y="480"/>
                  </a:lnTo>
                  <a:lnTo>
                    <a:pt x="618" y="444"/>
                  </a:lnTo>
                  <a:lnTo>
                    <a:pt x="678" y="402"/>
                  </a:lnTo>
                  <a:lnTo>
                    <a:pt x="759" y="315"/>
                  </a:lnTo>
                  <a:lnTo>
                    <a:pt x="834" y="216"/>
                  </a:lnTo>
                  <a:lnTo>
                    <a:pt x="924" y="102"/>
                  </a:lnTo>
                  <a:lnTo>
                    <a:pt x="990" y="57"/>
                  </a:lnTo>
                  <a:lnTo>
                    <a:pt x="1080" y="24"/>
                  </a:lnTo>
                  <a:lnTo>
                    <a:pt x="1161" y="9"/>
                  </a:lnTo>
                  <a:lnTo>
                    <a:pt x="1242" y="0"/>
                  </a:lnTo>
                  <a:lnTo>
                    <a:pt x="1332" y="6"/>
                  </a:lnTo>
                  <a:lnTo>
                    <a:pt x="1389" y="6"/>
                  </a:lnTo>
                  <a:lnTo>
                    <a:pt x="1407" y="18"/>
                  </a:lnTo>
                  <a:lnTo>
                    <a:pt x="1407" y="90"/>
                  </a:lnTo>
                  <a:lnTo>
                    <a:pt x="1404" y="135"/>
                  </a:lnTo>
                  <a:lnTo>
                    <a:pt x="1395" y="192"/>
                  </a:lnTo>
                  <a:lnTo>
                    <a:pt x="1377" y="243"/>
                  </a:lnTo>
                  <a:lnTo>
                    <a:pt x="1263" y="249"/>
                  </a:lnTo>
                  <a:lnTo>
                    <a:pt x="1170" y="243"/>
                  </a:lnTo>
                  <a:lnTo>
                    <a:pt x="1077" y="252"/>
                  </a:lnTo>
                  <a:lnTo>
                    <a:pt x="1014" y="267"/>
                  </a:lnTo>
                  <a:lnTo>
                    <a:pt x="963" y="285"/>
                  </a:lnTo>
                  <a:lnTo>
                    <a:pt x="897" y="315"/>
                  </a:lnTo>
                  <a:lnTo>
                    <a:pt x="843" y="375"/>
                  </a:lnTo>
                  <a:lnTo>
                    <a:pt x="768" y="447"/>
                  </a:lnTo>
                  <a:lnTo>
                    <a:pt x="717" y="498"/>
                  </a:lnTo>
                  <a:lnTo>
                    <a:pt x="669" y="540"/>
                  </a:lnTo>
                  <a:lnTo>
                    <a:pt x="621" y="564"/>
                  </a:lnTo>
                  <a:lnTo>
                    <a:pt x="564" y="588"/>
                  </a:lnTo>
                  <a:lnTo>
                    <a:pt x="477" y="606"/>
                  </a:lnTo>
                  <a:lnTo>
                    <a:pt x="375" y="627"/>
                  </a:lnTo>
                  <a:lnTo>
                    <a:pt x="273" y="636"/>
                  </a:lnTo>
                  <a:lnTo>
                    <a:pt x="171" y="642"/>
                  </a:lnTo>
                  <a:lnTo>
                    <a:pt x="66" y="636"/>
                  </a:lnTo>
                  <a:lnTo>
                    <a:pt x="15" y="630"/>
                  </a:lnTo>
                  <a:lnTo>
                    <a:pt x="0" y="606"/>
                  </a:lnTo>
                  <a:lnTo>
                    <a:pt x="3" y="573"/>
                  </a:lnTo>
                  <a:lnTo>
                    <a:pt x="9" y="543"/>
                  </a:lnTo>
                  <a:lnTo>
                    <a:pt x="57" y="546"/>
                  </a:lnTo>
                  <a:lnTo>
                    <a:pt x="180" y="549"/>
                  </a:lnTo>
                  <a:lnTo>
                    <a:pt x="204" y="546"/>
                  </a:lnTo>
                </a:path>
              </a:pathLst>
            </a:custGeom>
            <a:solidFill>
              <a:srgbClr val="99CCFF"/>
            </a:solidFill>
            <a:ln w="9525">
              <a:solidFill>
                <a:srgbClr val="000000"/>
              </a:solidFill>
              <a:round/>
              <a:headEnd/>
              <a:tailEnd/>
            </a:ln>
          </p:spPr>
          <p:txBody>
            <a:bodyPr/>
            <a:lstStyle/>
            <a:p>
              <a:endParaRPr lang="en-US"/>
            </a:p>
          </p:txBody>
        </p:sp>
        <p:sp>
          <p:nvSpPr>
            <p:cNvPr id="60424" name="Freeform 10"/>
            <p:cNvSpPr>
              <a:spLocks/>
            </p:cNvSpPr>
            <p:nvPr/>
          </p:nvSpPr>
          <p:spPr bwMode="auto">
            <a:xfrm rot="-10354484">
              <a:off x="2227" y="3057"/>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rgbClr val="000000"/>
              </a:solidFill>
              <a:round/>
              <a:headEnd/>
              <a:tailEnd/>
            </a:ln>
          </p:spPr>
          <p:txBody>
            <a:bodyPr/>
            <a:lstStyle/>
            <a:p>
              <a:endParaRPr lang="en-US"/>
            </a:p>
          </p:txBody>
        </p:sp>
        <p:sp>
          <p:nvSpPr>
            <p:cNvPr id="60425" name="Freeform 11"/>
            <p:cNvSpPr>
              <a:spLocks/>
            </p:cNvSpPr>
            <p:nvPr/>
          </p:nvSpPr>
          <p:spPr bwMode="auto">
            <a:xfrm rot="-10354484">
              <a:off x="2247" y="2811"/>
              <a:ext cx="1353" cy="713"/>
            </a:xfrm>
            <a:custGeom>
              <a:avLst/>
              <a:gdLst>
                <a:gd name="T0" fmla="*/ 0 w 1362"/>
                <a:gd name="T1" fmla="*/ 45994 h 558"/>
                <a:gd name="T2" fmla="*/ 403 w 1362"/>
                <a:gd name="T3" fmla="*/ 39223 h 558"/>
                <a:gd name="T4" fmla="*/ 696 w 1362"/>
                <a:gd name="T5" fmla="*/ 11270 h 558"/>
                <a:gd name="T6" fmla="*/ 1209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rgbClr val="000000"/>
              </a:solidFill>
              <a:round/>
              <a:headEnd/>
              <a:tailEnd/>
            </a:ln>
          </p:spPr>
          <p:txBody>
            <a:bodyPr/>
            <a:lstStyle/>
            <a:p>
              <a:endParaRPr lang="en-US"/>
            </a:p>
          </p:txBody>
        </p:sp>
        <p:sp>
          <p:nvSpPr>
            <p:cNvPr id="60426" name="Oval 12"/>
            <p:cNvSpPr>
              <a:spLocks noChangeArrowheads="1"/>
            </p:cNvSpPr>
            <p:nvPr/>
          </p:nvSpPr>
          <p:spPr bwMode="auto">
            <a:xfrm rot="-10354484">
              <a:off x="3607" y="2899"/>
              <a:ext cx="56" cy="249"/>
            </a:xfrm>
            <a:prstGeom prst="ellipse">
              <a:avLst/>
            </a:prstGeom>
            <a:noFill/>
            <a:ln w="9525">
              <a:solidFill>
                <a:srgbClr val="000000"/>
              </a:solidFill>
              <a:round/>
              <a:headEnd/>
              <a:tailEnd/>
            </a:ln>
          </p:spPr>
          <p:txBody>
            <a:bodyPr wrap="none" anchor="ctr"/>
            <a:lstStyle/>
            <a:p>
              <a:endParaRPr lang="en-US"/>
            </a:p>
          </p:txBody>
        </p:sp>
        <p:sp>
          <p:nvSpPr>
            <p:cNvPr id="60427" name="Oval 13"/>
            <p:cNvSpPr>
              <a:spLocks noChangeArrowheads="1"/>
            </p:cNvSpPr>
            <p:nvPr/>
          </p:nvSpPr>
          <p:spPr bwMode="auto">
            <a:xfrm rot="-10354484">
              <a:off x="2184" y="3431"/>
              <a:ext cx="52" cy="93"/>
            </a:xfrm>
            <a:prstGeom prst="ellipse">
              <a:avLst/>
            </a:prstGeom>
            <a:noFill/>
            <a:ln w="9525">
              <a:solidFill>
                <a:srgbClr val="000000"/>
              </a:solidFill>
              <a:round/>
              <a:headEnd/>
              <a:tailEnd/>
            </a:ln>
          </p:spPr>
          <p:txBody>
            <a:bodyPr wrap="none" anchor="ctr"/>
            <a:lstStyle/>
            <a:p>
              <a:endParaRPr lang="en-US"/>
            </a:p>
          </p:txBody>
        </p:sp>
        <p:sp>
          <p:nvSpPr>
            <p:cNvPr id="60428" name="Oval 14"/>
            <p:cNvSpPr>
              <a:spLocks noChangeArrowheads="1"/>
            </p:cNvSpPr>
            <p:nvPr/>
          </p:nvSpPr>
          <p:spPr bwMode="auto">
            <a:xfrm rot="-10354484">
              <a:off x="3538" y="2893"/>
              <a:ext cx="56" cy="249"/>
            </a:xfrm>
            <a:prstGeom prst="ellipse">
              <a:avLst/>
            </a:prstGeom>
            <a:noFill/>
            <a:ln w="9525">
              <a:solidFill>
                <a:srgbClr val="000000"/>
              </a:solidFill>
              <a:round/>
              <a:headEnd/>
              <a:tailEnd/>
            </a:ln>
          </p:spPr>
          <p:txBody>
            <a:bodyPr wrap="none" anchor="ctr"/>
            <a:lstStyle/>
            <a:p>
              <a:endParaRPr lang="en-US"/>
            </a:p>
          </p:txBody>
        </p:sp>
        <p:sp>
          <p:nvSpPr>
            <p:cNvPr id="60429" name="Text Box 15"/>
            <p:cNvSpPr txBox="1">
              <a:spLocks noChangeArrowheads="1"/>
            </p:cNvSpPr>
            <p:nvPr/>
          </p:nvSpPr>
          <p:spPr bwMode="auto">
            <a:xfrm>
              <a:off x="2070" y="3105"/>
              <a:ext cx="244" cy="288"/>
            </a:xfrm>
            <a:prstGeom prst="rect">
              <a:avLst/>
            </a:prstGeom>
            <a:noFill/>
            <a:ln w="9525">
              <a:noFill/>
              <a:miter lim="800000"/>
              <a:headEnd/>
              <a:tailEnd/>
            </a:ln>
          </p:spPr>
          <p:txBody>
            <a:bodyPr wrap="none">
              <a:spAutoFit/>
            </a:bodyPr>
            <a:lstStyle/>
            <a:p>
              <a:pPr eaLnBrk="0" hangingPunct="0"/>
              <a:r>
                <a:rPr lang="en-US" sz="2400">
                  <a:solidFill>
                    <a:srgbClr val="000000"/>
                  </a:solidFill>
                </a:rPr>
                <a:t>A</a:t>
              </a:r>
            </a:p>
          </p:txBody>
        </p:sp>
        <p:sp>
          <p:nvSpPr>
            <p:cNvPr id="60430" name="Text Box 16"/>
            <p:cNvSpPr txBox="1">
              <a:spLocks noChangeArrowheads="1"/>
            </p:cNvSpPr>
            <p:nvPr/>
          </p:nvSpPr>
          <p:spPr bwMode="auto">
            <a:xfrm>
              <a:off x="3473" y="2619"/>
              <a:ext cx="244" cy="288"/>
            </a:xfrm>
            <a:prstGeom prst="rect">
              <a:avLst/>
            </a:prstGeom>
            <a:noFill/>
            <a:ln w="9525">
              <a:noFill/>
              <a:miter lim="800000"/>
              <a:headEnd/>
              <a:tailEnd/>
            </a:ln>
          </p:spPr>
          <p:txBody>
            <a:bodyPr wrap="none">
              <a:spAutoFit/>
            </a:bodyPr>
            <a:lstStyle/>
            <a:p>
              <a:pPr eaLnBrk="0" hangingPunct="0"/>
              <a:r>
                <a:rPr lang="en-US" sz="2400">
                  <a:solidFill>
                    <a:srgbClr val="000000"/>
                  </a:solidFill>
                </a:rPr>
                <a:t>B</a:t>
              </a:r>
            </a:p>
          </p:txBody>
        </p:sp>
      </p:grpSp>
    </p:spTree>
    <p:extLst>
      <p:ext uri="{BB962C8B-B14F-4D97-AF65-F5344CB8AC3E}">
        <p14:creationId xmlns:p14="http://schemas.microsoft.com/office/powerpoint/2010/main" val="1228890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altLang="en-US"/>
              <a:t>Equation of Continuity</a:t>
            </a:r>
          </a:p>
        </p:txBody>
      </p:sp>
      <p:sp>
        <p:nvSpPr>
          <p:cNvPr id="8196" name="Rectangle 3"/>
          <p:cNvSpPr>
            <a:spLocks noGrp="1" noChangeArrowheads="1"/>
          </p:cNvSpPr>
          <p:nvPr>
            <p:ph type="body" idx="1"/>
          </p:nvPr>
        </p:nvSpPr>
        <p:spPr>
          <a:xfrm>
            <a:off x="457200" y="1600200"/>
            <a:ext cx="4138613" cy="4122738"/>
          </a:xfrm>
        </p:spPr>
        <p:txBody>
          <a:bodyPr/>
          <a:lstStyle/>
          <a:p>
            <a:pPr eaLnBrk="1" hangingPunct="1">
              <a:lnSpc>
                <a:spcPct val="80000"/>
              </a:lnSpc>
            </a:pPr>
            <a:r>
              <a:rPr lang="en-US" altLang="en-US" sz="2000"/>
              <a:t>Imagine a segment of fluid as shown in the top figure</a:t>
            </a:r>
          </a:p>
          <a:p>
            <a:pPr lvl="1" eaLnBrk="1" hangingPunct="1">
              <a:lnSpc>
                <a:spcPct val="80000"/>
              </a:lnSpc>
            </a:pPr>
            <a:r>
              <a:rPr lang="en-US" altLang="en-US" sz="1800">
                <a:sym typeface="Symbol" pitchFamily="18" charset="2"/>
              </a:rPr>
              <a:t>The volume at the right end that is x</a:t>
            </a:r>
            <a:r>
              <a:rPr lang="en-US" altLang="en-US" sz="1800" baseline="-25000">
                <a:sym typeface="Symbol" pitchFamily="18" charset="2"/>
              </a:rPr>
              <a:t>2</a:t>
            </a:r>
            <a:r>
              <a:rPr lang="en-US" altLang="en-US" sz="1800">
                <a:sym typeface="Symbol" pitchFamily="18" charset="2"/>
              </a:rPr>
              <a:t> long is not part of the segment</a:t>
            </a:r>
            <a:endParaRPr lang="en-US" altLang="en-US" sz="1800"/>
          </a:p>
          <a:p>
            <a:pPr eaLnBrk="1" hangingPunct="1">
              <a:lnSpc>
                <a:spcPct val="80000"/>
              </a:lnSpc>
            </a:pPr>
            <a:endParaRPr lang="en-US" altLang="en-US" sz="2000"/>
          </a:p>
          <a:p>
            <a:pPr eaLnBrk="1" hangingPunct="1">
              <a:lnSpc>
                <a:spcPct val="80000"/>
              </a:lnSpc>
            </a:pPr>
            <a:r>
              <a:rPr lang="en-US" altLang="en-US" sz="2000"/>
              <a:t>In time </a:t>
            </a:r>
            <a:r>
              <a:rPr lang="en-US" altLang="en-US" sz="2000">
                <a:sym typeface="Symbol" pitchFamily="18" charset="2"/>
              </a:rPr>
              <a:t>t the segment moves so the left hand boundary has traveled through x</a:t>
            </a:r>
            <a:r>
              <a:rPr lang="en-US" altLang="en-US" sz="2000" baseline="-25000">
                <a:sym typeface="Symbol" pitchFamily="18" charset="2"/>
              </a:rPr>
              <a:t>1</a:t>
            </a:r>
            <a:r>
              <a:rPr lang="en-US" altLang="en-US" sz="2000">
                <a:sym typeface="Symbol" pitchFamily="18" charset="2"/>
              </a:rPr>
              <a:t> and the right hand boundary has traveled through x</a:t>
            </a:r>
            <a:r>
              <a:rPr lang="en-US" altLang="en-US" sz="2000" baseline="-25000">
                <a:sym typeface="Symbol" pitchFamily="18" charset="2"/>
              </a:rPr>
              <a:t>2</a:t>
            </a:r>
            <a:r>
              <a:rPr lang="en-US" altLang="en-US" sz="2000">
                <a:sym typeface="Symbol" pitchFamily="18" charset="2"/>
              </a:rPr>
              <a:t> </a:t>
            </a:r>
          </a:p>
          <a:p>
            <a:pPr eaLnBrk="1" hangingPunct="1">
              <a:lnSpc>
                <a:spcPct val="80000"/>
              </a:lnSpc>
            </a:pPr>
            <a:endParaRPr lang="en-US" altLang="en-US" sz="2000">
              <a:sym typeface="Symbol" pitchFamily="18" charset="2"/>
            </a:endParaRPr>
          </a:p>
          <a:p>
            <a:pPr eaLnBrk="1" hangingPunct="1">
              <a:lnSpc>
                <a:spcPct val="80000"/>
              </a:lnSpc>
            </a:pPr>
            <a:r>
              <a:rPr lang="en-US" altLang="en-US" sz="2000">
                <a:sym typeface="Symbol" pitchFamily="18" charset="2"/>
              </a:rPr>
              <a:t>The bottom figure is the one from the book that tries to describe this all in one figure</a:t>
            </a:r>
          </a:p>
          <a:p>
            <a:pPr eaLnBrk="1" hangingPunct="1">
              <a:lnSpc>
                <a:spcPct val="80000"/>
              </a:lnSpc>
              <a:buFontTx/>
              <a:buNone/>
            </a:pPr>
            <a:endParaRPr lang="en-US" altLang="en-US" sz="2000">
              <a:sym typeface="Symbol" pitchFamily="18" charset="2"/>
            </a:endParaRPr>
          </a:p>
          <a:p>
            <a:pPr eaLnBrk="1" hangingPunct="1">
              <a:lnSpc>
                <a:spcPct val="80000"/>
              </a:lnSpc>
            </a:pPr>
            <a:endParaRPr lang="en-US" altLang="en-US" sz="2000"/>
          </a:p>
        </p:txBody>
      </p:sp>
      <p:sp>
        <p:nvSpPr>
          <p:cNvPr id="8197" name="Rectangle 4"/>
          <p:cNvSpPr>
            <a:spLocks noChangeArrowheads="1"/>
          </p:cNvSpPr>
          <p:nvPr/>
        </p:nvSpPr>
        <p:spPr bwMode="auto">
          <a:xfrm>
            <a:off x="0" y="3262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8198" name="Object 5"/>
          <p:cNvGraphicFramePr>
            <a:graphicFrameLocks noChangeAspect="1"/>
          </p:cNvGraphicFramePr>
          <p:nvPr/>
        </p:nvGraphicFramePr>
        <p:xfrm>
          <a:off x="1844675" y="5721350"/>
          <a:ext cx="1185863" cy="395288"/>
        </p:xfrm>
        <a:graphic>
          <a:graphicData uri="http://schemas.openxmlformats.org/presentationml/2006/ole">
            <mc:AlternateContent xmlns:mc="http://schemas.openxmlformats.org/markup-compatibility/2006">
              <mc:Choice xmlns:v="urn:schemas-microsoft-com:vml" Requires="v">
                <p:oleObj name="Equation" r:id="rId2" imgW="647419" imgH="215806" progId="Equation.3">
                  <p:embed/>
                </p:oleObj>
              </mc:Choice>
              <mc:Fallback>
                <p:oleObj name="Equation" r:id="rId2" imgW="647419" imgH="215806" progId="Equation.3">
                  <p:embed/>
                  <p:pic>
                    <p:nvPicPr>
                      <p:cNvPr id="8198"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675" y="5721350"/>
                        <a:ext cx="1185863"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199" name="Group 6"/>
          <p:cNvGrpSpPr>
            <a:grpSpLocks/>
          </p:cNvGrpSpPr>
          <p:nvPr/>
        </p:nvGrpSpPr>
        <p:grpSpPr bwMode="auto">
          <a:xfrm>
            <a:off x="4805363" y="1611313"/>
            <a:ext cx="3602037" cy="4421187"/>
            <a:chOff x="3027" y="1015"/>
            <a:chExt cx="2269" cy="2785"/>
          </a:xfrm>
        </p:grpSpPr>
        <p:grpSp>
          <p:nvGrpSpPr>
            <p:cNvPr id="8200" name="Group 7"/>
            <p:cNvGrpSpPr>
              <a:grpSpLocks/>
            </p:cNvGrpSpPr>
            <p:nvPr/>
          </p:nvGrpSpPr>
          <p:grpSpPr bwMode="auto">
            <a:xfrm>
              <a:off x="3478" y="1015"/>
              <a:ext cx="1480" cy="804"/>
              <a:chOff x="698" y="1317"/>
              <a:chExt cx="1480" cy="804"/>
            </a:xfrm>
          </p:grpSpPr>
          <p:grpSp>
            <p:nvGrpSpPr>
              <p:cNvPr id="8251" name="Group 8"/>
              <p:cNvGrpSpPr>
                <a:grpSpLocks/>
              </p:cNvGrpSpPr>
              <p:nvPr/>
            </p:nvGrpSpPr>
            <p:grpSpPr bwMode="auto">
              <a:xfrm>
                <a:off x="698" y="1936"/>
                <a:ext cx="161" cy="96"/>
                <a:chOff x="707" y="2868"/>
                <a:chExt cx="161" cy="96"/>
              </a:xfrm>
            </p:grpSpPr>
            <p:sp>
              <p:nvSpPr>
                <p:cNvPr id="8258" name="AutoShape 9"/>
                <p:cNvSpPr>
                  <a:spLocks noChangeArrowheads="1"/>
                </p:cNvSpPr>
                <p:nvPr/>
              </p:nvSpPr>
              <p:spPr bwMode="auto">
                <a:xfrm rot="213656" flipH="1">
                  <a:off x="707" y="2868"/>
                  <a:ext cx="161" cy="96"/>
                </a:xfrm>
                <a:prstGeom prst="flowChartMagneticDrum">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59" name="Arc 10"/>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8252" name="Freeform 11"/>
              <p:cNvSpPr>
                <a:spLocks/>
              </p:cNvSpPr>
              <p:nvPr/>
            </p:nvSpPr>
            <p:spPr bwMode="auto">
              <a:xfrm>
                <a:off x="702" y="1393"/>
                <a:ext cx="1407" cy="642"/>
              </a:xfrm>
              <a:custGeom>
                <a:avLst/>
                <a:gdLst>
                  <a:gd name="T0" fmla="*/ 126 w 1407"/>
                  <a:gd name="T1" fmla="*/ 546 h 642"/>
                  <a:gd name="T2" fmla="*/ 222 w 1407"/>
                  <a:gd name="T3" fmla="*/ 546 h 642"/>
                  <a:gd name="T4" fmla="*/ 336 w 1407"/>
                  <a:gd name="T5" fmla="*/ 525 h 642"/>
                  <a:gd name="T6" fmla="*/ 441 w 1407"/>
                  <a:gd name="T7" fmla="*/ 507 h 642"/>
                  <a:gd name="T8" fmla="*/ 537 w 1407"/>
                  <a:gd name="T9" fmla="*/ 480 h 642"/>
                  <a:gd name="T10" fmla="*/ 618 w 1407"/>
                  <a:gd name="T11" fmla="*/ 444 h 642"/>
                  <a:gd name="T12" fmla="*/ 678 w 1407"/>
                  <a:gd name="T13" fmla="*/ 402 h 642"/>
                  <a:gd name="T14" fmla="*/ 759 w 1407"/>
                  <a:gd name="T15" fmla="*/ 315 h 642"/>
                  <a:gd name="T16" fmla="*/ 834 w 1407"/>
                  <a:gd name="T17" fmla="*/ 216 h 642"/>
                  <a:gd name="T18" fmla="*/ 924 w 1407"/>
                  <a:gd name="T19" fmla="*/ 102 h 642"/>
                  <a:gd name="T20" fmla="*/ 990 w 1407"/>
                  <a:gd name="T21" fmla="*/ 57 h 642"/>
                  <a:gd name="T22" fmla="*/ 1080 w 1407"/>
                  <a:gd name="T23" fmla="*/ 24 h 642"/>
                  <a:gd name="T24" fmla="*/ 1161 w 1407"/>
                  <a:gd name="T25" fmla="*/ 9 h 642"/>
                  <a:gd name="T26" fmla="*/ 1242 w 1407"/>
                  <a:gd name="T27" fmla="*/ 0 h 642"/>
                  <a:gd name="T28" fmla="*/ 1332 w 1407"/>
                  <a:gd name="T29" fmla="*/ 6 h 642"/>
                  <a:gd name="T30" fmla="*/ 1389 w 1407"/>
                  <a:gd name="T31" fmla="*/ 6 h 642"/>
                  <a:gd name="T32" fmla="*/ 1407 w 1407"/>
                  <a:gd name="T33" fmla="*/ 18 h 642"/>
                  <a:gd name="T34" fmla="*/ 1407 w 1407"/>
                  <a:gd name="T35" fmla="*/ 90 h 642"/>
                  <a:gd name="T36" fmla="*/ 1404 w 1407"/>
                  <a:gd name="T37" fmla="*/ 135 h 642"/>
                  <a:gd name="T38" fmla="*/ 1395 w 1407"/>
                  <a:gd name="T39" fmla="*/ 192 h 642"/>
                  <a:gd name="T40" fmla="*/ 1377 w 1407"/>
                  <a:gd name="T41" fmla="*/ 243 h 642"/>
                  <a:gd name="T42" fmla="*/ 1263 w 1407"/>
                  <a:gd name="T43" fmla="*/ 249 h 642"/>
                  <a:gd name="T44" fmla="*/ 1170 w 1407"/>
                  <a:gd name="T45" fmla="*/ 243 h 642"/>
                  <a:gd name="T46" fmla="*/ 1077 w 1407"/>
                  <a:gd name="T47" fmla="*/ 252 h 642"/>
                  <a:gd name="T48" fmla="*/ 1014 w 1407"/>
                  <a:gd name="T49" fmla="*/ 267 h 642"/>
                  <a:gd name="T50" fmla="*/ 963 w 1407"/>
                  <a:gd name="T51" fmla="*/ 285 h 642"/>
                  <a:gd name="T52" fmla="*/ 897 w 1407"/>
                  <a:gd name="T53" fmla="*/ 315 h 642"/>
                  <a:gd name="T54" fmla="*/ 843 w 1407"/>
                  <a:gd name="T55" fmla="*/ 375 h 642"/>
                  <a:gd name="T56" fmla="*/ 768 w 1407"/>
                  <a:gd name="T57" fmla="*/ 447 h 642"/>
                  <a:gd name="T58" fmla="*/ 717 w 1407"/>
                  <a:gd name="T59" fmla="*/ 498 h 642"/>
                  <a:gd name="T60" fmla="*/ 669 w 1407"/>
                  <a:gd name="T61" fmla="*/ 540 h 642"/>
                  <a:gd name="T62" fmla="*/ 621 w 1407"/>
                  <a:gd name="T63" fmla="*/ 564 h 642"/>
                  <a:gd name="T64" fmla="*/ 564 w 1407"/>
                  <a:gd name="T65" fmla="*/ 588 h 642"/>
                  <a:gd name="T66" fmla="*/ 477 w 1407"/>
                  <a:gd name="T67" fmla="*/ 606 h 642"/>
                  <a:gd name="T68" fmla="*/ 375 w 1407"/>
                  <a:gd name="T69" fmla="*/ 627 h 642"/>
                  <a:gd name="T70" fmla="*/ 273 w 1407"/>
                  <a:gd name="T71" fmla="*/ 636 h 642"/>
                  <a:gd name="T72" fmla="*/ 171 w 1407"/>
                  <a:gd name="T73" fmla="*/ 642 h 642"/>
                  <a:gd name="T74" fmla="*/ 66 w 1407"/>
                  <a:gd name="T75" fmla="*/ 636 h 642"/>
                  <a:gd name="T76" fmla="*/ 15 w 1407"/>
                  <a:gd name="T77" fmla="*/ 630 h 642"/>
                  <a:gd name="T78" fmla="*/ 0 w 1407"/>
                  <a:gd name="T79" fmla="*/ 606 h 642"/>
                  <a:gd name="T80" fmla="*/ 3 w 1407"/>
                  <a:gd name="T81" fmla="*/ 573 h 642"/>
                  <a:gd name="T82" fmla="*/ 9 w 1407"/>
                  <a:gd name="T83" fmla="*/ 543 h 642"/>
                  <a:gd name="T84" fmla="*/ 57 w 1407"/>
                  <a:gd name="T85" fmla="*/ 546 h 642"/>
                  <a:gd name="T86" fmla="*/ 180 w 1407"/>
                  <a:gd name="T87" fmla="*/ 549 h 642"/>
                  <a:gd name="T88" fmla="*/ 204 w 1407"/>
                  <a:gd name="T89" fmla="*/ 546 h 6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07"/>
                  <a:gd name="T136" fmla="*/ 0 h 642"/>
                  <a:gd name="T137" fmla="*/ 1407 w 1407"/>
                  <a:gd name="T138" fmla="*/ 642 h 6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07" h="642">
                    <a:moveTo>
                      <a:pt x="126" y="546"/>
                    </a:moveTo>
                    <a:lnTo>
                      <a:pt x="222" y="546"/>
                    </a:lnTo>
                    <a:lnTo>
                      <a:pt x="336" y="525"/>
                    </a:lnTo>
                    <a:lnTo>
                      <a:pt x="441" y="507"/>
                    </a:lnTo>
                    <a:lnTo>
                      <a:pt x="537" y="480"/>
                    </a:lnTo>
                    <a:lnTo>
                      <a:pt x="618" y="444"/>
                    </a:lnTo>
                    <a:lnTo>
                      <a:pt x="678" y="402"/>
                    </a:lnTo>
                    <a:lnTo>
                      <a:pt x="759" y="315"/>
                    </a:lnTo>
                    <a:lnTo>
                      <a:pt x="834" y="216"/>
                    </a:lnTo>
                    <a:lnTo>
                      <a:pt x="924" y="102"/>
                    </a:lnTo>
                    <a:lnTo>
                      <a:pt x="990" y="57"/>
                    </a:lnTo>
                    <a:lnTo>
                      <a:pt x="1080" y="24"/>
                    </a:lnTo>
                    <a:lnTo>
                      <a:pt x="1161" y="9"/>
                    </a:lnTo>
                    <a:lnTo>
                      <a:pt x="1242" y="0"/>
                    </a:lnTo>
                    <a:lnTo>
                      <a:pt x="1332" y="6"/>
                    </a:lnTo>
                    <a:lnTo>
                      <a:pt x="1389" y="6"/>
                    </a:lnTo>
                    <a:lnTo>
                      <a:pt x="1407" y="18"/>
                    </a:lnTo>
                    <a:lnTo>
                      <a:pt x="1407" y="90"/>
                    </a:lnTo>
                    <a:lnTo>
                      <a:pt x="1404" y="135"/>
                    </a:lnTo>
                    <a:lnTo>
                      <a:pt x="1395" y="192"/>
                    </a:lnTo>
                    <a:lnTo>
                      <a:pt x="1377" y="243"/>
                    </a:lnTo>
                    <a:lnTo>
                      <a:pt x="1263" y="249"/>
                    </a:lnTo>
                    <a:lnTo>
                      <a:pt x="1170" y="243"/>
                    </a:lnTo>
                    <a:lnTo>
                      <a:pt x="1077" y="252"/>
                    </a:lnTo>
                    <a:lnTo>
                      <a:pt x="1014" y="267"/>
                    </a:lnTo>
                    <a:lnTo>
                      <a:pt x="963" y="285"/>
                    </a:lnTo>
                    <a:lnTo>
                      <a:pt x="897" y="315"/>
                    </a:lnTo>
                    <a:lnTo>
                      <a:pt x="843" y="375"/>
                    </a:lnTo>
                    <a:lnTo>
                      <a:pt x="768" y="447"/>
                    </a:lnTo>
                    <a:lnTo>
                      <a:pt x="717" y="498"/>
                    </a:lnTo>
                    <a:lnTo>
                      <a:pt x="669" y="540"/>
                    </a:lnTo>
                    <a:lnTo>
                      <a:pt x="621" y="564"/>
                    </a:lnTo>
                    <a:lnTo>
                      <a:pt x="564" y="588"/>
                    </a:lnTo>
                    <a:lnTo>
                      <a:pt x="477" y="606"/>
                    </a:lnTo>
                    <a:lnTo>
                      <a:pt x="375" y="627"/>
                    </a:lnTo>
                    <a:lnTo>
                      <a:pt x="273" y="636"/>
                    </a:lnTo>
                    <a:lnTo>
                      <a:pt x="171" y="642"/>
                    </a:lnTo>
                    <a:lnTo>
                      <a:pt x="66" y="636"/>
                    </a:lnTo>
                    <a:lnTo>
                      <a:pt x="15" y="630"/>
                    </a:lnTo>
                    <a:lnTo>
                      <a:pt x="0" y="606"/>
                    </a:lnTo>
                    <a:lnTo>
                      <a:pt x="3" y="573"/>
                    </a:lnTo>
                    <a:lnTo>
                      <a:pt x="9" y="543"/>
                    </a:lnTo>
                    <a:lnTo>
                      <a:pt x="57" y="546"/>
                    </a:lnTo>
                    <a:lnTo>
                      <a:pt x="180" y="549"/>
                    </a:lnTo>
                    <a:lnTo>
                      <a:pt x="204" y="546"/>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53" name="Freeform 12"/>
              <p:cNvSpPr>
                <a:spLocks/>
              </p:cNvSpPr>
              <p:nvPr/>
            </p:nvSpPr>
            <p:spPr bwMode="auto">
              <a:xfrm rot="-10354484">
                <a:off x="742" y="1563"/>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54" name="Freeform 13"/>
              <p:cNvSpPr>
                <a:spLocks/>
              </p:cNvSpPr>
              <p:nvPr/>
            </p:nvSpPr>
            <p:spPr bwMode="auto">
              <a:xfrm rot="-10354484">
                <a:off x="762" y="1317"/>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55" name="Oval 14"/>
              <p:cNvSpPr>
                <a:spLocks noChangeArrowheads="1"/>
              </p:cNvSpPr>
              <p:nvPr/>
            </p:nvSpPr>
            <p:spPr bwMode="auto">
              <a:xfrm rot="-10354484">
                <a:off x="2122" y="1405"/>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56" name="Oval 15"/>
              <p:cNvSpPr>
                <a:spLocks noChangeArrowheads="1"/>
              </p:cNvSpPr>
              <p:nvPr/>
            </p:nvSpPr>
            <p:spPr bwMode="auto">
              <a:xfrm rot="-10354484">
                <a:off x="699" y="1937"/>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57" name="Oval 16"/>
              <p:cNvSpPr>
                <a:spLocks noChangeArrowheads="1"/>
              </p:cNvSpPr>
              <p:nvPr/>
            </p:nvSpPr>
            <p:spPr bwMode="auto">
              <a:xfrm rot="-10354484">
                <a:off x="2053" y="1399"/>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nvGrpSpPr>
            <p:cNvPr id="8201" name="Group 17"/>
            <p:cNvGrpSpPr>
              <a:grpSpLocks/>
            </p:cNvGrpSpPr>
            <p:nvPr/>
          </p:nvGrpSpPr>
          <p:grpSpPr bwMode="auto">
            <a:xfrm>
              <a:off x="3497" y="1926"/>
              <a:ext cx="1483" cy="804"/>
              <a:chOff x="746" y="2786"/>
              <a:chExt cx="1483" cy="804"/>
            </a:xfrm>
          </p:grpSpPr>
          <p:sp>
            <p:nvSpPr>
              <p:cNvPr id="8242" name="Freeform 18"/>
              <p:cNvSpPr>
                <a:spLocks/>
              </p:cNvSpPr>
              <p:nvPr/>
            </p:nvSpPr>
            <p:spPr bwMode="auto">
              <a:xfrm>
                <a:off x="852" y="2862"/>
                <a:ext cx="1377" cy="648"/>
              </a:xfrm>
              <a:custGeom>
                <a:avLst/>
                <a:gdLst>
                  <a:gd name="T0" fmla="*/ 33 w 1377"/>
                  <a:gd name="T1" fmla="*/ 546 h 648"/>
                  <a:gd name="T2" fmla="*/ 3 w 1377"/>
                  <a:gd name="T3" fmla="*/ 564 h 648"/>
                  <a:gd name="T4" fmla="*/ 0 w 1377"/>
                  <a:gd name="T5" fmla="*/ 600 h 648"/>
                  <a:gd name="T6" fmla="*/ 0 w 1377"/>
                  <a:gd name="T7" fmla="*/ 627 h 648"/>
                  <a:gd name="T8" fmla="*/ 15 w 1377"/>
                  <a:gd name="T9" fmla="*/ 648 h 648"/>
                  <a:gd name="T10" fmla="*/ 114 w 1377"/>
                  <a:gd name="T11" fmla="*/ 642 h 648"/>
                  <a:gd name="T12" fmla="*/ 279 w 1377"/>
                  <a:gd name="T13" fmla="*/ 627 h 648"/>
                  <a:gd name="T14" fmla="*/ 369 w 1377"/>
                  <a:gd name="T15" fmla="*/ 606 h 648"/>
                  <a:gd name="T16" fmla="*/ 480 w 1377"/>
                  <a:gd name="T17" fmla="*/ 582 h 648"/>
                  <a:gd name="T18" fmla="*/ 552 w 1377"/>
                  <a:gd name="T19" fmla="*/ 546 h 648"/>
                  <a:gd name="T20" fmla="*/ 633 w 1377"/>
                  <a:gd name="T21" fmla="*/ 483 h 648"/>
                  <a:gd name="T22" fmla="*/ 717 w 1377"/>
                  <a:gd name="T23" fmla="*/ 390 h 648"/>
                  <a:gd name="T24" fmla="*/ 786 w 1377"/>
                  <a:gd name="T25" fmla="*/ 324 h 648"/>
                  <a:gd name="T26" fmla="*/ 861 w 1377"/>
                  <a:gd name="T27" fmla="*/ 282 h 648"/>
                  <a:gd name="T28" fmla="*/ 951 w 1377"/>
                  <a:gd name="T29" fmla="*/ 255 h 648"/>
                  <a:gd name="T30" fmla="*/ 1056 w 1377"/>
                  <a:gd name="T31" fmla="*/ 243 h 648"/>
                  <a:gd name="T32" fmla="*/ 1212 w 1377"/>
                  <a:gd name="T33" fmla="*/ 246 h 648"/>
                  <a:gd name="T34" fmla="*/ 1332 w 1377"/>
                  <a:gd name="T35" fmla="*/ 258 h 648"/>
                  <a:gd name="T36" fmla="*/ 1371 w 1377"/>
                  <a:gd name="T37" fmla="*/ 186 h 648"/>
                  <a:gd name="T38" fmla="*/ 1377 w 1377"/>
                  <a:gd name="T39" fmla="*/ 111 h 648"/>
                  <a:gd name="T40" fmla="*/ 1374 w 1377"/>
                  <a:gd name="T41" fmla="*/ 42 h 648"/>
                  <a:gd name="T42" fmla="*/ 1359 w 1377"/>
                  <a:gd name="T43" fmla="*/ 12 h 648"/>
                  <a:gd name="T44" fmla="*/ 1209 w 1377"/>
                  <a:gd name="T45" fmla="*/ 3 h 648"/>
                  <a:gd name="T46" fmla="*/ 1119 w 1377"/>
                  <a:gd name="T47" fmla="*/ 0 h 648"/>
                  <a:gd name="T48" fmla="*/ 1053 w 1377"/>
                  <a:gd name="T49" fmla="*/ 9 h 648"/>
                  <a:gd name="T50" fmla="*/ 960 w 1377"/>
                  <a:gd name="T51" fmla="*/ 27 h 648"/>
                  <a:gd name="T52" fmla="*/ 876 w 1377"/>
                  <a:gd name="T53" fmla="*/ 66 h 648"/>
                  <a:gd name="T54" fmla="*/ 807 w 1377"/>
                  <a:gd name="T55" fmla="*/ 114 h 648"/>
                  <a:gd name="T56" fmla="*/ 726 w 1377"/>
                  <a:gd name="T57" fmla="*/ 225 h 648"/>
                  <a:gd name="T58" fmla="*/ 630 w 1377"/>
                  <a:gd name="T59" fmla="*/ 348 h 648"/>
                  <a:gd name="T60" fmla="*/ 552 w 1377"/>
                  <a:gd name="T61" fmla="*/ 417 h 648"/>
                  <a:gd name="T62" fmla="*/ 486 w 1377"/>
                  <a:gd name="T63" fmla="*/ 459 h 648"/>
                  <a:gd name="T64" fmla="*/ 384 w 1377"/>
                  <a:gd name="T65" fmla="*/ 495 h 648"/>
                  <a:gd name="T66" fmla="*/ 276 w 1377"/>
                  <a:gd name="T67" fmla="*/ 522 h 648"/>
                  <a:gd name="T68" fmla="*/ 126 w 1377"/>
                  <a:gd name="T69" fmla="*/ 546 h 648"/>
                  <a:gd name="T70" fmla="*/ 33 w 1377"/>
                  <a:gd name="T71" fmla="*/ 546 h 6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77"/>
                  <a:gd name="T109" fmla="*/ 0 h 648"/>
                  <a:gd name="T110" fmla="*/ 1377 w 1377"/>
                  <a:gd name="T111" fmla="*/ 648 h 6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77" h="648">
                    <a:moveTo>
                      <a:pt x="33" y="546"/>
                    </a:moveTo>
                    <a:lnTo>
                      <a:pt x="3" y="564"/>
                    </a:lnTo>
                    <a:lnTo>
                      <a:pt x="0" y="600"/>
                    </a:lnTo>
                    <a:lnTo>
                      <a:pt x="0" y="627"/>
                    </a:lnTo>
                    <a:lnTo>
                      <a:pt x="15" y="648"/>
                    </a:lnTo>
                    <a:lnTo>
                      <a:pt x="114" y="642"/>
                    </a:lnTo>
                    <a:lnTo>
                      <a:pt x="279" y="627"/>
                    </a:lnTo>
                    <a:lnTo>
                      <a:pt x="369" y="606"/>
                    </a:lnTo>
                    <a:lnTo>
                      <a:pt x="480" y="582"/>
                    </a:lnTo>
                    <a:lnTo>
                      <a:pt x="552" y="546"/>
                    </a:lnTo>
                    <a:lnTo>
                      <a:pt x="633" y="483"/>
                    </a:lnTo>
                    <a:lnTo>
                      <a:pt x="717" y="390"/>
                    </a:lnTo>
                    <a:lnTo>
                      <a:pt x="786" y="324"/>
                    </a:lnTo>
                    <a:lnTo>
                      <a:pt x="861" y="282"/>
                    </a:lnTo>
                    <a:lnTo>
                      <a:pt x="951" y="255"/>
                    </a:lnTo>
                    <a:lnTo>
                      <a:pt x="1056" y="243"/>
                    </a:lnTo>
                    <a:lnTo>
                      <a:pt x="1212" y="246"/>
                    </a:lnTo>
                    <a:lnTo>
                      <a:pt x="1332" y="258"/>
                    </a:lnTo>
                    <a:lnTo>
                      <a:pt x="1371" y="186"/>
                    </a:lnTo>
                    <a:lnTo>
                      <a:pt x="1377" y="111"/>
                    </a:lnTo>
                    <a:lnTo>
                      <a:pt x="1374" y="42"/>
                    </a:lnTo>
                    <a:lnTo>
                      <a:pt x="1359" y="12"/>
                    </a:lnTo>
                    <a:lnTo>
                      <a:pt x="1209" y="3"/>
                    </a:lnTo>
                    <a:lnTo>
                      <a:pt x="1119" y="0"/>
                    </a:lnTo>
                    <a:lnTo>
                      <a:pt x="1053" y="9"/>
                    </a:lnTo>
                    <a:lnTo>
                      <a:pt x="960" y="27"/>
                    </a:lnTo>
                    <a:lnTo>
                      <a:pt x="876" y="66"/>
                    </a:lnTo>
                    <a:lnTo>
                      <a:pt x="807" y="114"/>
                    </a:lnTo>
                    <a:lnTo>
                      <a:pt x="726" y="225"/>
                    </a:lnTo>
                    <a:lnTo>
                      <a:pt x="630" y="348"/>
                    </a:lnTo>
                    <a:lnTo>
                      <a:pt x="552" y="417"/>
                    </a:lnTo>
                    <a:lnTo>
                      <a:pt x="486" y="459"/>
                    </a:lnTo>
                    <a:lnTo>
                      <a:pt x="384" y="495"/>
                    </a:lnTo>
                    <a:lnTo>
                      <a:pt x="276" y="522"/>
                    </a:lnTo>
                    <a:lnTo>
                      <a:pt x="126" y="546"/>
                    </a:lnTo>
                    <a:lnTo>
                      <a:pt x="33" y="546"/>
                    </a:lnTo>
                    <a:close/>
                  </a:path>
                </a:pathLst>
              </a:custGeom>
              <a:solidFill>
                <a:schemeClr val="accent1"/>
              </a:solidFill>
              <a:ln w="9525">
                <a:solidFill>
                  <a:schemeClr val="tx1"/>
                </a:solidFill>
                <a:round/>
                <a:headEnd/>
                <a:tailEnd/>
              </a:ln>
            </p:spPr>
            <p:txBody>
              <a:bodyPr/>
              <a:lstStyle/>
              <a:p>
                <a:endParaRPr lang="en-US"/>
              </a:p>
            </p:txBody>
          </p:sp>
          <p:grpSp>
            <p:nvGrpSpPr>
              <p:cNvPr id="8243" name="Group 19"/>
              <p:cNvGrpSpPr>
                <a:grpSpLocks/>
              </p:cNvGrpSpPr>
              <p:nvPr/>
            </p:nvGrpSpPr>
            <p:grpSpPr bwMode="auto">
              <a:xfrm>
                <a:off x="746" y="3408"/>
                <a:ext cx="161" cy="93"/>
                <a:chOff x="707" y="2868"/>
                <a:chExt cx="161" cy="96"/>
              </a:xfrm>
            </p:grpSpPr>
            <p:sp>
              <p:nvSpPr>
                <p:cNvPr id="8249" name="AutoShape 20"/>
                <p:cNvSpPr>
                  <a:spLocks noChangeArrowheads="1"/>
                </p:cNvSpPr>
                <p:nvPr/>
              </p:nvSpPr>
              <p:spPr bwMode="auto">
                <a:xfrm rot="213656" flipH="1">
                  <a:off x="707" y="2868"/>
                  <a:ext cx="161" cy="96"/>
                </a:xfrm>
                <a:prstGeom prst="flowChartMagneticDrum">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50" name="Arc 21"/>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8244" name="Freeform 22"/>
              <p:cNvSpPr>
                <a:spLocks/>
              </p:cNvSpPr>
              <p:nvPr/>
            </p:nvSpPr>
            <p:spPr bwMode="auto">
              <a:xfrm rot="-10354484">
                <a:off x="790" y="3032"/>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45" name="Freeform 23"/>
              <p:cNvSpPr>
                <a:spLocks/>
              </p:cNvSpPr>
              <p:nvPr/>
            </p:nvSpPr>
            <p:spPr bwMode="auto">
              <a:xfrm rot="-10354484">
                <a:off x="810" y="2786"/>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46" name="Oval 24"/>
              <p:cNvSpPr>
                <a:spLocks noChangeArrowheads="1"/>
              </p:cNvSpPr>
              <p:nvPr/>
            </p:nvSpPr>
            <p:spPr bwMode="auto">
              <a:xfrm rot="-10354484">
                <a:off x="2170" y="2874"/>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47" name="Oval 25"/>
              <p:cNvSpPr>
                <a:spLocks noChangeArrowheads="1"/>
              </p:cNvSpPr>
              <p:nvPr/>
            </p:nvSpPr>
            <p:spPr bwMode="auto">
              <a:xfrm rot="-10354484">
                <a:off x="747" y="3406"/>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48" name="Oval 26"/>
              <p:cNvSpPr>
                <a:spLocks noChangeArrowheads="1"/>
              </p:cNvSpPr>
              <p:nvPr/>
            </p:nvSpPr>
            <p:spPr bwMode="auto">
              <a:xfrm rot="-10354484">
                <a:off x="852" y="3410"/>
                <a:ext cx="51" cy="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nvGrpSpPr>
            <p:cNvPr id="8202" name="Group 27"/>
            <p:cNvGrpSpPr>
              <a:grpSpLocks/>
            </p:cNvGrpSpPr>
            <p:nvPr/>
          </p:nvGrpSpPr>
          <p:grpSpPr bwMode="auto">
            <a:xfrm>
              <a:off x="3497" y="2855"/>
              <a:ext cx="1480" cy="804"/>
              <a:chOff x="755" y="3239"/>
              <a:chExt cx="1480" cy="804"/>
            </a:xfrm>
          </p:grpSpPr>
          <p:sp>
            <p:nvSpPr>
              <p:cNvPr id="8234" name="Freeform 28"/>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35" name="Group 29"/>
              <p:cNvGrpSpPr>
                <a:grpSpLocks/>
              </p:cNvGrpSpPr>
              <p:nvPr/>
            </p:nvGrpSpPr>
            <p:grpSpPr bwMode="auto">
              <a:xfrm>
                <a:off x="755" y="3327"/>
                <a:ext cx="1480" cy="716"/>
                <a:chOff x="755" y="3327"/>
                <a:chExt cx="1480" cy="716"/>
              </a:xfrm>
            </p:grpSpPr>
            <p:grpSp>
              <p:nvGrpSpPr>
                <p:cNvPr id="8236" name="Group 30"/>
                <p:cNvGrpSpPr>
                  <a:grpSpLocks/>
                </p:cNvGrpSpPr>
                <p:nvPr/>
              </p:nvGrpSpPr>
              <p:grpSpPr bwMode="auto">
                <a:xfrm>
                  <a:off x="755" y="3861"/>
                  <a:ext cx="161" cy="93"/>
                  <a:chOff x="707" y="2868"/>
                  <a:chExt cx="161" cy="96"/>
                </a:xfrm>
              </p:grpSpPr>
              <p:sp>
                <p:nvSpPr>
                  <p:cNvPr id="8240" name="AutoShape 31"/>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41" name="Arc 32"/>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8237" name="Freeform 33"/>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8" name="Oval 34"/>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39" name="AutoShape 35"/>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sp>
          <p:nvSpPr>
            <p:cNvPr id="8203" name="Line 36"/>
            <p:cNvSpPr>
              <a:spLocks noChangeShapeType="1"/>
            </p:cNvSpPr>
            <p:nvPr/>
          </p:nvSpPr>
          <p:spPr bwMode="auto">
            <a:xfrm flipH="1">
              <a:off x="3103" y="2597"/>
              <a:ext cx="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4" name="Line 37"/>
            <p:cNvSpPr>
              <a:spLocks noChangeShapeType="1"/>
            </p:cNvSpPr>
            <p:nvPr/>
          </p:nvSpPr>
          <p:spPr bwMode="auto">
            <a:xfrm flipH="1">
              <a:off x="3145" y="1757"/>
              <a:ext cx="9" cy="80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05" name="Line 38"/>
            <p:cNvSpPr>
              <a:spLocks noChangeShapeType="1"/>
            </p:cNvSpPr>
            <p:nvPr/>
          </p:nvSpPr>
          <p:spPr bwMode="auto">
            <a:xfrm flipH="1">
              <a:off x="3089" y="1729"/>
              <a:ext cx="1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6" name="Text Box 39"/>
            <p:cNvSpPr txBox="1">
              <a:spLocks noChangeArrowheads="1"/>
            </p:cNvSpPr>
            <p:nvPr/>
          </p:nvSpPr>
          <p:spPr bwMode="auto">
            <a:xfrm>
              <a:off x="3027" y="2083"/>
              <a:ext cx="216"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t</a:t>
              </a:r>
            </a:p>
          </p:txBody>
        </p:sp>
        <p:sp>
          <p:nvSpPr>
            <p:cNvPr id="8207" name="Line 40"/>
            <p:cNvSpPr>
              <a:spLocks noChangeShapeType="1"/>
            </p:cNvSpPr>
            <p:nvPr/>
          </p:nvSpPr>
          <p:spPr bwMode="auto">
            <a:xfrm>
              <a:off x="3488" y="2336"/>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8" name="Line 41"/>
            <p:cNvSpPr>
              <a:spLocks noChangeShapeType="1"/>
            </p:cNvSpPr>
            <p:nvPr/>
          </p:nvSpPr>
          <p:spPr bwMode="auto">
            <a:xfrm>
              <a:off x="3620" y="234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9" name="Line 42"/>
            <p:cNvSpPr>
              <a:spLocks noChangeShapeType="1"/>
            </p:cNvSpPr>
            <p:nvPr/>
          </p:nvSpPr>
          <p:spPr bwMode="auto">
            <a:xfrm>
              <a:off x="3479" y="2438"/>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10" name="Text Box 43"/>
            <p:cNvSpPr txBox="1">
              <a:spLocks noChangeArrowheads="1"/>
            </p:cNvSpPr>
            <p:nvPr/>
          </p:nvSpPr>
          <p:spPr bwMode="auto">
            <a:xfrm>
              <a:off x="3434" y="2106"/>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8211" name="Line 44"/>
            <p:cNvSpPr>
              <a:spLocks noChangeShapeType="1"/>
            </p:cNvSpPr>
            <p:nvPr/>
          </p:nvSpPr>
          <p:spPr bwMode="auto">
            <a:xfrm>
              <a:off x="4873" y="274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12" name="Line 45"/>
            <p:cNvSpPr>
              <a:spLocks noChangeShapeType="1"/>
            </p:cNvSpPr>
            <p:nvPr/>
          </p:nvSpPr>
          <p:spPr bwMode="auto">
            <a:xfrm>
              <a:off x="4969" y="2749"/>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13" name="Line 46"/>
            <p:cNvSpPr>
              <a:spLocks noChangeShapeType="1"/>
            </p:cNvSpPr>
            <p:nvPr/>
          </p:nvSpPr>
          <p:spPr bwMode="auto">
            <a:xfrm>
              <a:off x="4770" y="2845"/>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14" name="Text Box 47"/>
            <p:cNvSpPr txBox="1">
              <a:spLocks noChangeArrowheads="1"/>
            </p:cNvSpPr>
            <p:nvPr/>
          </p:nvSpPr>
          <p:spPr bwMode="auto">
            <a:xfrm>
              <a:off x="4765" y="2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8215" name="Line 48"/>
            <p:cNvSpPr>
              <a:spLocks noChangeShapeType="1"/>
            </p:cNvSpPr>
            <p:nvPr/>
          </p:nvSpPr>
          <p:spPr bwMode="auto">
            <a:xfrm flipH="1">
              <a:off x="4970" y="283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16" name="Line 49"/>
            <p:cNvSpPr>
              <a:spLocks noChangeShapeType="1"/>
            </p:cNvSpPr>
            <p:nvPr/>
          </p:nvSpPr>
          <p:spPr bwMode="auto">
            <a:xfrm>
              <a:off x="4841" y="1367"/>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17" name="Line 50"/>
            <p:cNvSpPr>
              <a:spLocks noChangeShapeType="1"/>
            </p:cNvSpPr>
            <p:nvPr/>
          </p:nvSpPr>
          <p:spPr bwMode="auto">
            <a:xfrm>
              <a:off x="4937" y="137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18" name="Line 51"/>
            <p:cNvSpPr>
              <a:spLocks noChangeShapeType="1"/>
            </p:cNvSpPr>
            <p:nvPr/>
          </p:nvSpPr>
          <p:spPr bwMode="auto">
            <a:xfrm>
              <a:off x="4738" y="146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19" name="Text Box 52"/>
            <p:cNvSpPr txBox="1">
              <a:spLocks noChangeArrowheads="1"/>
            </p:cNvSpPr>
            <p:nvPr/>
          </p:nvSpPr>
          <p:spPr bwMode="auto">
            <a:xfrm>
              <a:off x="4757" y="1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8220" name="Line 53"/>
            <p:cNvSpPr>
              <a:spLocks noChangeShapeType="1"/>
            </p:cNvSpPr>
            <p:nvPr/>
          </p:nvSpPr>
          <p:spPr bwMode="auto">
            <a:xfrm flipH="1">
              <a:off x="4938" y="1463"/>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21" name="Line 54"/>
            <p:cNvSpPr>
              <a:spLocks noChangeShapeType="1"/>
            </p:cNvSpPr>
            <p:nvPr/>
          </p:nvSpPr>
          <p:spPr bwMode="auto">
            <a:xfrm>
              <a:off x="3504" y="327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2" name="Line 55"/>
            <p:cNvSpPr>
              <a:spLocks noChangeShapeType="1"/>
            </p:cNvSpPr>
            <p:nvPr/>
          </p:nvSpPr>
          <p:spPr bwMode="auto">
            <a:xfrm>
              <a:off x="3636" y="3278"/>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3" name="Line 56"/>
            <p:cNvSpPr>
              <a:spLocks noChangeShapeType="1"/>
            </p:cNvSpPr>
            <p:nvPr/>
          </p:nvSpPr>
          <p:spPr bwMode="auto">
            <a:xfrm>
              <a:off x="3495" y="3374"/>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24" name="Text Box 57"/>
            <p:cNvSpPr txBox="1">
              <a:spLocks noChangeArrowheads="1"/>
            </p:cNvSpPr>
            <p:nvPr/>
          </p:nvSpPr>
          <p:spPr bwMode="auto">
            <a:xfrm>
              <a:off x="3450" y="3042"/>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8225" name="Line 58"/>
            <p:cNvSpPr>
              <a:spLocks noChangeShapeType="1"/>
            </p:cNvSpPr>
            <p:nvPr/>
          </p:nvSpPr>
          <p:spPr bwMode="auto">
            <a:xfrm>
              <a:off x="3336" y="3800"/>
              <a:ext cx="1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6" name="Line 59"/>
            <p:cNvSpPr>
              <a:spLocks noChangeShapeType="1"/>
            </p:cNvSpPr>
            <p:nvPr/>
          </p:nvSpPr>
          <p:spPr bwMode="auto">
            <a:xfrm rot="5400000" flipH="1">
              <a:off x="3348" y="3660"/>
              <a:ext cx="248"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27" name="Line 60"/>
            <p:cNvSpPr>
              <a:spLocks noChangeShapeType="1"/>
            </p:cNvSpPr>
            <p:nvPr/>
          </p:nvSpPr>
          <p:spPr bwMode="auto">
            <a:xfrm rot="5400000" flipH="1">
              <a:off x="4404" y="3412"/>
              <a:ext cx="744"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28" name="Text Box 61"/>
            <p:cNvSpPr txBox="1">
              <a:spLocks noChangeArrowheads="1"/>
            </p:cNvSpPr>
            <p:nvPr/>
          </p:nvSpPr>
          <p:spPr bwMode="auto">
            <a:xfrm>
              <a:off x="3202" y="3578"/>
              <a:ext cx="2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1</a:t>
              </a:r>
              <a:endParaRPr lang="en-US" altLang="en-US" sz="1400" i="1">
                <a:sym typeface="Symbol" pitchFamily="18" charset="2"/>
              </a:endParaRPr>
            </a:p>
          </p:txBody>
        </p:sp>
        <p:sp>
          <p:nvSpPr>
            <p:cNvPr id="8229" name="Text Box 62"/>
            <p:cNvSpPr txBox="1">
              <a:spLocks noChangeArrowheads="1"/>
            </p:cNvSpPr>
            <p:nvPr/>
          </p:nvSpPr>
          <p:spPr bwMode="auto">
            <a:xfrm>
              <a:off x="4498" y="3466"/>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2</a:t>
              </a:r>
              <a:endParaRPr lang="en-US" altLang="en-US" sz="1400" i="1">
                <a:sym typeface="Symbol" pitchFamily="18" charset="2"/>
              </a:endParaRPr>
            </a:p>
          </p:txBody>
        </p:sp>
        <p:sp>
          <p:nvSpPr>
            <p:cNvPr id="8230" name="Line 63"/>
            <p:cNvSpPr>
              <a:spLocks noChangeShapeType="1"/>
            </p:cNvSpPr>
            <p:nvPr/>
          </p:nvSpPr>
          <p:spPr bwMode="auto">
            <a:xfrm>
              <a:off x="3576" y="3688"/>
              <a:ext cx="2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31" name="Line 64"/>
            <p:cNvSpPr>
              <a:spLocks noChangeShapeType="1"/>
            </p:cNvSpPr>
            <p:nvPr/>
          </p:nvSpPr>
          <p:spPr bwMode="auto">
            <a:xfrm>
              <a:off x="4896" y="3272"/>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32" name="Text Box 65"/>
            <p:cNvSpPr txBox="1">
              <a:spLocks noChangeArrowheads="1"/>
            </p:cNvSpPr>
            <p:nvPr/>
          </p:nvSpPr>
          <p:spPr bwMode="auto">
            <a:xfrm>
              <a:off x="4930" y="3258"/>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2</a:t>
              </a:r>
              <a:endParaRPr lang="en-US" altLang="en-US" sz="1400" i="1">
                <a:solidFill>
                  <a:srgbClr val="FF0000"/>
                </a:solidFill>
                <a:sym typeface="Symbol" pitchFamily="18" charset="2"/>
              </a:endParaRPr>
            </a:p>
          </p:txBody>
        </p:sp>
        <p:sp>
          <p:nvSpPr>
            <p:cNvPr id="8233" name="Text Box 66"/>
            <p:cNvSpPr txBox="1">
              <a:spLocks noChangeArrowheads="1"/>
            </p:cNvSpPr>
            <p:nvPr/>
          </p:nvSpPr>
          <p:spPr bwMode="auto">
            <a:xfrm>
              <a:off x="3778" y="3594"/>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1</a:t>
              </a:r>
              <a:endParaRPr lang="en-US" altLang="en-US" sz="1400" i="1">
                <a:solidFill>
                  <a:srgbClr val="FF0000"/>
                </a:solidFill>
                <a:sym typeface="Symbol" pitchFamily="18" charset="2"/>
              </a:endParaRPr>
            </a:p>
          </p:txBody>
        </p:sp>
      </p:grpSp>
    </p:spTree>
    <p:extLst>
      <p:ext uri="{BB962C8B-B14F-4D97-AF65-F5344CB8AC3E}">
        <p14:creationId xmlns:p14="http://schemas.microsoft.com/office/powerpoint/2010/main" val="2305460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6"/>
          <p:cNvSpPr>
            <a:spLocks noGrp="1"/>
          </p:cNvSpPr>
          <p:nvPr>
            <p:ph type="sldNum" sz="quarter" idx="12"/>
          </p:nvPr>
        </p:nvSpPr>
        <p:spPr>
          <a:noFill/>
        </p:spPr>
        <p:txBody>
          <a:bodyPr/>
          <a:lstStyle/>
          <a:p>
            <a:fld id="{91A73354-DD53-46C7-9ED8-6518EB3014BA}" type="slidenum">
              <a:rPr lang="en-US" smtClean="0"/>
              <a:pPr/>
              <a:t>34</a:t>
            </a:fld>
            <a:endParaRPr lang="en-US"/>
          </a:p>
        </p:txBody>
      </p:sp>
      <p:sp>
        <p:nvSpPr>
          <p:cNvPr id="61443" name="Rectangle 2"/>
          <p:cNvSpPr>
            <a:spLocks noGrp="1" noChangeArrowheads="1"/>
          </p:cNvSpPr>
          <p:nvPr>
            <p:ph type="title"/>
          </p:nvPr>
        </p:nvSpPr>
        <p:spPr/>
        <p:txBody>
          <a:bodyPr/>
          <a:lstStyle/>
          <a:p>
            <a:pPr eaLnBrk="1" hangingPunct="1"/>
            <a:r>
              <a:rPr lang="en-US" dirty="0"/>
              <a:t>Question 123.6.6</a:t>
            </a:r>
          </a:p>
        </p:txBody>
      </p:sp>
      <p:sp>
        <p:nvSpPr>
          <p:cNvPr id="61444" name="Rectangle 3"/>
          <p:cNvSpPr>
            <a:spLocks noGrp="1" noChangeArrowheads="1"/>
          </p:cNvSpPr>
          <p:nvPr>
            <p:ph type="body" sz="half" idx="1"/>
          </p:nvPr>
        </p:nvSpPr>
        <p:spPr/>
        <p:txBody>
          <a:bodyPr/>
          <a:lstStyle/>
          <a:p>
            <a:pPr eaLnBrk="1" hangingPunct="1"/>
            <a:r>
              <a:rPr lang="en-US"/>
              <a:t>A non uniform tube has a fluid in it as shown in (A).  If a pressure greater than atmospheric pressure is applied to the RHS as in case (B), what can be said of the relationship between V</a:t>
            </a:r>
            <a:r>
              <a:rPr lang="en-US" baseline="-25000"/>
              <a:t>1</a:t>
            </a:r>
            <a:r>
              <a:rPr lang="en-US"/>
              <a:t> and V</a:t>
            </a:r>
            <a:r>
              <a:rPr lang="en-US" baseline="-25000"/>
              <a:t>2</a:t>
            </a:r>
            <a:r>
              <a:rPr lang="en-US"/>
              <a:t>?</a:t>
            </a:r>
            <a:endParaRPr lang="en-US" baseline="-25000"/>
          </a:p>
        </p:txBody>
      </p:sp>
      <p:sp>
        <p:nvSpPr>
          <p:cNvPr id="61445" name="Rectangle 4"/>
          <p:cNvSpPr>
            <a:spLocks noGrp="1" noChangeArrowheads="1"/>
          </p:cNvSpPr>
          <p:nvPr>
            <p:ph type="body" sz="half" idx="2"/>
          </p:nvPr>
        </p:nvSpPr>
        <p:spPr>
          <a:xfrm>
            <a:off x="5505450" y="4191000"/>
            <a:ext cx="2952750" cy="1935163"/>
          </a:xfrm>
        </p:spPr>
        <p:txBody>
          <a:bodyPr/>
          <a:lstStyle/>
          <a:p>
            <a:pPr marL="533400" indent="-533400" eaLnBrk="1" hangingPunct="1">
              <a:buFontTx/>
              <a:buAutoNum type="alphaLcParenR"/>
            </a:pPr>
            <a:r>
              <a:rPr lang="en-US"/>
              <a:t>V</a:t>
            </a:r>
            <a:r>
              <a:rPr lang="en-US" baseline="-25000"/>
              <a:t>1</a:t>
            </a:r>
            <a:r>
              <a:rPr lang="en-US"/>
              <a:t> = V</a:t>
            </a:r>
            <a:r>
              <a:rPr lang="en-US" baseline="-25000"/>
              <a:t>2</a:t>
            </a:r>
            <a:endParaRPr lang="en-US"/>
          </a:p>
          <a:p>
            <a:pPr marL="533400" indent="-533400" eaLnBrk="1" hangingPunct="1">
              <a:buFontTx/>
              <a:buAutoNum type="alphaLcParenR"/>
            </a:pPr>
            <a:r>
              <a:rPr lang="en-US"/>
              <a:t>V</a:t>
            </a:r>
            <a:r>
              <a:rPr lang="en-US" baseline="-25000"/>
              <a:t>1</a:t>
            </a:r>
            <a:r>
              <a:rPr lang="en-US"/>
              <a:t> &gt; V</a:t>
            </a:r>
            <a:r>
              <a:rPr lang="en-US" baseline="-25000"/>
              <a:t>2</a:t>
            </a:r>
          </a:p>
          <a:p>
            <a:pPr marL="533400" indent="-533400" eaLnBrk="1" hangingPunct="1">
              <a:buFontTx/>
              <a:buAutoNum type="alphaLcParenR"/>
            </a:pPr>
            <a:r>
              <a:rPr lang="en-US"/>
              <a:t>V</a:t>
            </a:r>
            <a:r>
              <a:rPr lang="en-US" baseline="-25000"/>
              <a:t>1</a:t>
            </a:r>
            <a:r>
              <a:rPr lang="en-US"/>
              <a:t> &lt; V</a:t>
            </a:r>
            <a:r>
              <a:rPr lang="en-US" baseline="-25000"/>
              <a:t>2</a:t>
            </a:r>
            <a:endParaRPr lang="en-US"/>
          </a:p>
        </p:txBody>
      </p:sp>
      <p:grpSp>
        <p:nvGrpSpPr>
          <p:cNvPr id="61446" name="Group 5"/>
          <p:cNvGrpSpPr>
            <a:grpSpLocks/>
          </p:cNvGrpSpPr>
          <p:nvPr/>
        </p:nvGrpSpPr>
        <p:grpSpPr bwMode="auto">
          <a:xfrm>
            <a:off x="4800600" y="2038350"/>
            <a:ext cx="1352550" cy="1543050"/>
            <a:chOff x="2928" y="1188"/>
            <a:chExt cx="2340" cy="2208"/>
          </a:xfrm>
        </p:grpSpPr>
        <p:sp>
          <p:nvSpPr>
            <p:cNvPr id="61463" name="Freeform 6"/>
            <p:cNvSpPr>
              <a:spLocks/>
            </p:cNvSpPr>
            <p:nvPr/>
          </p:nvSpPr>
          <p:spPr bwMode="auto">
            <a:xfrm>
              <a:off x="2928" y="1188"/>
              <a:ext cx="2340" cy="2208"/>
            </a:xfrm>
            <a:custGeom>
              <a:avLst/>
              <a:gdLst>
                <a:gd name="T0" fmla="*/ 0 w 2340"/>
                <a:gd name="T1" fmla="*/ 48 h 2208"/>
                <a:gd name="T2" fmla="*/ 0 w 2340"/>
                <a:gd name="T3" fmla="*/ 1188 h 2208"/>
                <a:gd name="T4" fmla="*/ 24 w 2340"/>
                <a:gd name="T5" fmla="*/ 1764 h 2208"/>
                <a:gd name="T6" fmla="*/ 72 w 2340"/>
                <a:gd name="T7" fmla="*/ 1968 h 2208"/>
                <a:gd name="T8" fmla="*/ 144 w 2340"/>
                <a:gd name="T9" fmla="*/ 2076 h 2208"/>
                <a:gd name="T10" fmla="*/ 372 w 2340"/>
                <a:gd name="T11" fmla="*/ 2172 h 2208"/>
                <a:gd name="T12" fmla="*/ 672 w 2340"/>
                <a:gd name="T13" fmla="*/ 2208 h 2208"/>
                <a:gd name="T14" fmla="*/ 1284 w 2340"/>
                <a:gd name="T15" fmla="*/ 2208 h 2208"/>
                <a:gd name="T16" fmla="*/ 1812 w 2340"/>
                <a:gd name="T17" fmla="*/ 2208 h 2208"/>
                <a:gd name="T18" fmla="*/ 2112 w 2340"/>
                <a:gd name="T19" fmla="*/ 2172 h 2208"/>
                <a:gd name="T20" fmla="*/ 2244 w 2340"/>
                <a:gd name="T21" fmla="*/ 2076 h 2208"/>
                <a:gd name="T22" fmla="*/ 2316 w 2340"/>
                <a:gd name="T23" fmla="*/ 1860 h 2208"/>
                <a:gd name="T24" fmla="*/ 2340 w 2340"/>
                <a:gd name="T25" fmla="*/ 1368 h 2208"/>
                <a:gd name="T26" fmla="*/ 2340 w 2340"/>
                <a:gd name="T27" fmla="*/ 0 h 22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40"/>
                <a:gd name="T43" fmla="*/ 0 h 2208"/>
                <a:gd name="T44" fmla="*/ 2340 w 2340"/>
                <a:gd name="T45" fmla="*/ 2208 h 22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40" h="2208">
                  <a:moveTo>
                    <a:pt x="0" y="48"/>
                  </a:moveTo>
                  <a:lnTo>
                    <a:pt x="0" y="1188"/>
                  </a:lnTo>
                  <a:lnTo>
                    <a:pt x="24" y="1764"/>
                  </a:lnTo>
                  <a:lnTo>
                    <a:pt x="72" y="1968"/>
                  </a:lnTo>
                  <a:lnTo>
                    <a:pt x="144" y="2076"/>
                  </a:lnTo>
                  <a:lnTo>
                    <a:pt x="372" y="2172"/>
                  </a:lnTo>
                  <a:lnTo>
                    <a:pt x="672" y="2208"/>
                  </a:lnTo>
                  <a:lnTo>
                    <a:pt x="1284" y="2208"/>
                  </a:lnTo>
                  <a:lnTo>
                    <a:pt x="1812" y="2208"/>
                  </a:lnTo>
                  <a:lnTo>
                    <a:pt x="2112" y="2172"/>
                  </a:lnTo>
                  <a:lnTo>
                    <a:pt x="2244" y="2076"/>
                  </a:lnTo>
                  <a:lnTo>
                    <a:pt x="2316" y="1860"/>
                  </a:lnTo>
                  <a:lnTo>
                    <a:pt x="2340" y="1368"/>
                  </a:lnTo>
                  <a:lnTo>
                    <a:pt x="2340" y="0"/>
                  </a:lnTo>
                </a:path>
              </a:pathLst>
            </a:custGeom>
            <a:noFill/>
            <a:ln w="9525">
              <a:solidFill>
                <a:schemeClr val="tx1"/>
              </a:solidFill>
              <a:round/>
              <a:headEnd/>
              <a:tailEnd/>
            </a:ln>
          </p:spPr>
          <p:txBody>
            <a:bodyPr/>
            <a:lstStyle/>
            <a:p>
              <a:endParaRPr lang="en-US"/>
            </a:p>
          </p:txBody>
        </p:sp>
        <p:sp>
          <p:nvSpPr>
            <p:cNvPr id="61464" name="Freeform 7"/>
            <p:cNvSpPr>
              <a:spLocks/>
            </p:cNvSpPr>
            <p:nvPr/>
          </p:nvSpPr>
          <p:spPr bwMode="auto">
            <a:xfrm>
              <a:off x="3960" y="1284"/>
              <a:ext cx="1104" cy="1956"/>
            </a:xfrm>
            <a:custGeom>
              <a:avLst/>
              <a:gdLst>
                <a:gd name="T0" fmla="*/ 0 w 2340"/>
                <a:gd name="T1" fmla="*/ 6 h 2208"/>
                <a:gd name="T2" fmla="*/ 0 w 2340"/>
                <a:gd name="T3" fmla="*/ 134 h 2208"/>
                <a:gd name="T4" fmla="*/ 0 w 2340"/>
                <a:gd name="T5" fmla="*/ 199 h 2208"/>
                <a:gd name="T6" fmla="*/ 0 w 2340"/>
                <a:gd name="T7" fmla="*/ 222 h 2208"/>
                <a:gd name="T8" fmla="*/ 0 w 2340"/>
                <a:gd name="T9" fmla="*/ 235 h 2208"/>
                <a:gd name="T10" fmla="*/ 0 w 2340"/>
                <a:gd name="T11" fmla="*/ 245 h 2208"/>
                <a:gd name="T12" fmla="*/ 0 w 2340"/>
                <a:gd name="T13" fmla="*/ 249 h 2208"/>
                <a:gd name="T14" fmla="*/ 0 w 2340"/>
                <a:gd name="T15" fmla="*/ 249 h 2208"/>
                <a:gd name="T16" fmla="*/ 0 w 2340"/>
                <a:gd name="T17" fmla="*/ 249 h 2208"/>
                <a:gd name="T18" fmla="*/ 0 w 2340"/>
                <a:gd name="T19" fmla="*/ 245 h 2208"/>
                <a:gd name="T20" fmla="*/ 0 w 2340"/>
                <a:gd name="T21" fmla="*/ 235 h 2208"/>
                <a:gd name="T22" fmla="*/ 0 w 2340"/>
                <a:gd name="T23" fmla="*/ 210 h 2208"/>
                <a:gd name="T24" fmla="*/ 0 w 2340"/>
                <a:gd name="T25" fmla="*/ 155 h 2208"/>
                <a:gd name="T26" fmla="*/ 0 w 2340"/>
                <a:gd name="T27" fmla="*/ 0 h 22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40"/>
                <a:gd name="T43" fmla="*/ 0 h 2208"/>
                <a:gd name="T44" fmla="*/ 2340 w 2340"/>
                <a:gd name="T45" fmla="*/ 2208 h 22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40" h="2208">
                  <a:moveTo>
                    <a:pt x="0" y="48"/>
                  </a:moveTo>
                  <a:lnTo>
                    <a:pt x="0" y="1188"/>
                  </a:lnTo>
                  <a:lnTo>
                    <a:pt x="24" y="1764"/>
                  </a:lnTo>
                  <a:lnTo>
                    <a:pt x="72" y="1968"/>
                  </a:lnTo>
                  <a:lnTo>
                    <a:pt x="144" y="2076"/>
                  </a:lnTo>
                  <a:lnTo>
                    <a:pt x="372" y="2172"/>
                  </a:lnTo>
                  <a:lnTo>
                    <a:pt x="672" y="2208"/>
                  </a:lnTo>
                  <a:lnTo>
                    <a:pt x="1284" y="2208"/>
                  </a:lnTo>
                  <a:lnTo>
                    <a:pt x="1812" y="2208"/>
                  </a:lnTo>
                  <a:lnTo>
                    <a:pt x="2112" y="2172"/>
                  </a:lnTo>
                  <a:lnTo>
                    <a:pt x="2244" y="2076"/>
                  </a:lnTo>
                  <a:lnTo>
                    <a:pt x="2316" y="1860"/>
                  </a:lnTo>
                  <a:lnTo>
                    <a:pt x="2340" y="1368"/>
                  </a:lnTo>
                  <a:lnTo>
                    <a:pt x="2340" y="0"/>
                  </a:lnTo>
                </a:path>
              </a:pathLst>
            </a:custGeom>
            <a:noFill/>
            <a:ln w="9525">
              <a:solidFill>
                <a:schemeClr val="tx1"/>
              </a:solidFill>
              <a:round/>
              <a:headEnd/>
              <a:tailEnd/>
            </a:ln>
          </p:spPr>
          <p:txBody>
            <a:bodyPr/>
            <a:lstStyle/>
            <a:p>
              <a:endParaRPr lang="en-US"/>
            </a:p>
          </p:txBody>
        </p:sp>
        <p:sp>
          <p:nvSpPr>
            <p:cNvPr id="61465" name="Freeform 8"/>
            <p:cNvSpPr>
              <a:spLocks/>
            </p:cNvSpPr>
            <p:nvPr/>
          </p:nvSpPr>
          <p:spPr bwMode="auto">
            <a:xfrm>
              <a:off x="2928" y="2268"/>
              <a:ext cx="2340" cy="1128"/>
            </a:xfrm>
            <a:custGeom>
              <a:avLst/>
              <a:gdLst>
                <a:gd name="T0" fmla="*/ 0 w 2340"/>
                <a:gd name="T1" fmla="*/ 24 h 1128"/>
                <a:gd name="T2" fmla="*/ 1032 w 2340"/>
                <a:gd name="T3" fmla="*/ 24 h 1128"/>
                <a:gd name="T4" fmla="*/ 1032 w 2340"/>
                <a:gd name="T5" fmla="*/ 612 h 1128"/>
                <a:gd name="T6" fmla="*/ 1080 w 2340"/>
                <a:gd name="T7" fmla="*/ 828 h 1128"/>
                <a:gd name="T8" fmla="*/ 1200 w 2340"/>
                <a:gd name="T9" fmla="*/ 948 h 1128"/>
                <a:gd name="T10" fmla="*/ 1392 w 2340"/>
                <a:gd name="T11" fmla="*/ 972 h 1128"/>
                <a:gd name="T12" fmla="*/ 1872 w 2340"/>
                <a:gd name="T13" fmla="*/ 960 h 1128"/>
                <a:gd name="T14" fmla="*/ 2064 w 2340"/>
                <a:gd name="T15" fmla="*/ 936 h 1128"/>
                <a:gd name="T16" fmla="*/ 2124 w 2340"/>
                <a:gd name="T17" fmla="*/ 756 h 1128"/>
                <a:gd name="T18" fmla="*/ 2124 w 2340"/>
                <a:gd name="T19" fmla="*/ 0 h 1128"/>
                <a:gd name="T20" fmla="*/ 2340 w 2340"/>
                <a:gd name="T21" fmla="*/ 0 h 1128"/>
                <a:gd name="T22" fmla="*/ 2328 w 2340"/>
                <a:gd name="T23" fmla="*/ 432 h 1128"/>
                <a:gd name="T24" fmla="*/ 2316 w 2340"/>
                <a:gd name="T25" fmla="*/ 708 h 1128"/>
                <a:gd name="T26" fmla="*/ 2256 w 2340"/>
                <a:gd name="T27" fmla="*/ 960 h 1128"/>
                <a:gd name="T28" fmla="*/ 2112 w 2340"/>
                <a:gd name="T29" fmla="*/ 1080 h 1128"/>
                <a:gd name="T30" fmla="*/ 1776 w 2340"/>
                <a:gd name="T31" fmla="*/ 1116 h 1128"/>
                <a:gd name="T32" fmla="*/ 840 w 2340"/>
                <a:gd name="T33" fmla="*/ 1128 h 1128"/>
                <a:gd name="T34" fmla="*/ 516 w 2340"/>
                <a:gd name="T35" fmla="*/ 1116 h 1128"/>
                <a:gd name="T36" fmla="*/ 324 w 2340"/>
                <a:gd name="T37" fmla="*/ 1056 h 1128"/>
                <a:gd name="T38" fmla="*/ 120 w 2340"/>
                <a:gd name="T39" fmla="*/ 960 h 1128"/>
                <a:gd name="T40" fmla="*/ 36 w 2340"/>
                <a:gd name="T41" fmla="*/ 768 h 1128"/>
                <a:gd name="T42" fmla="*/ 0 w 2340"/>
                <a:gd name="T43" fmla="*/ 276 h 1128"/>
                <a:gd name="T44" fmla="*/ 0 w 2340"/>
                <a:gd name="T45" fmla="*/ 24 h 1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40"/>
                <a:gd name="T70" fmla="*/ 0 h 1128"/>
                <a:gd name="T71" fmla="*/ 2340 w 2340"/>
                <a:gd name="T72" fmla="*/ 1128 h 1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40" h="1128">
                  <a:moveTo>
                    <a:pt x="0" y="24"/>
                  </a:moveTo>
                  <a:lnTo>
                    <a:pt x="1032" y="24"/>
                  </a:lnTo>
                  <a:lnTo>
                    <a:pt x="1032" y="612"/>
                  </a:lnTo>
                  <a:lnTo>
                    <a:pt x="1080" y="828"/>
                  </a:lnTo>
                  <a:lnTo>
                    <a:pt x="1200" y="948"/>
                  </a:lnTo>
                  <a:lnTo>
                    <a:pt x="1392" y="972"/>
                  </a:lnTo>
                  <a:lnTo>
                    <a:pt x="1872" y="960"/>
                  </a:lnTo>
                  <a:lnTo>
                    <a:pt x="2064" y="936"/>
                  </a:lnTo>
                  <a:lnTo>
                    <a:pt x="2124" y="756"/>
                  </a:lnTo>
                  <a:lnTo>
                    <a:pt x="2124" y="0"/>
                  </a:lnTo>
                  <a:lnTo>
                    <a:pt x="2340" y="0"/>
                  </a:lnTo>
                  <a:lnTo>
                    <a:pt x="2328" y="432"/>
                  </a:lnTo>
                  <a:lnTo>
                    <a:pt x="2316" y="708"/>
                  </a:lnTo>
                  <a:lnTo>
                    <a:pt x="2256" y="960"/>
                  </a:lnTo>
                  <a:lnTo>
                    <a:pt x="2112" y="1080"/>
                  </a:lnTo>
                  <a:lnTo>
                    <a:pt x="1776" y="1116"/>
                  </a:lnTo>
                  <a:lnTo>
                    <a:pt x="840" y="1128"/>
                  </a:lnTo>
                  <a:lnTo>
                    <a:pt x="516" y="1116"/>
                  </a:lnTo>
                  <a:lnTo>
                    <a:pt x="324" y="1056"/>
                  </a:lnTo>
                  <a:lnTo>
                    <a:pt x="120" y="960"/>
                  </a:lnTo>
                  <a:lnTo>
                    <a:pt x="36" y="768"/>
                  </a:lnTo>
                  <a:lnTo>
                    <a:pt x="0" y="276"/>
                  </a:lnTo>
                  <a:lnTo>
                    <a:pt x="0" y="24"/>
                  </a:lnTo>
                  <a:close/>
                </a:path>
              </a:pathLst>
            </a:custGeom>
            <a:solidFill>
              <a:schemeClr val="accent1"/>
            </a:solidFill>
            <a:ln w="9525">
              <a:solidFill>
                <a:schemeClr val="tx1"/>
              </a:solidFill>
              <a:round/>
              <a:headEnd/>
              <a:tailEnd/>
            </a:ln>
          </p:spPr>
          <p:txBody>
            <a:bodyPr/>
            <a:lstStyle/>
            <a:p>
              <a:endParaRPr lang="en-US"/>
            </a:p>
          </p:txBody>
        </p:sp>
      </p:grpSp>
      <p:sp>
        <p:nvSpPr>
          <p:cNvPr id="61447" name="Freeform 9"/>
          <p:cNvSpPr>
            <a:spLocks/>
          </p:cNvSpPr>
          <p:nvPr/>
        </p:nvSpPr>
        <p:spPr bwMode="auto">
          <a:xfrm>
            <a:off x="6599238" y="2019300"/>
            <a:ext cx="1497012" cy="1554163"/>
          </a:xfrm>
          <a:custGeom>
            <a:avLst/>
            <a:gdLst>
              <a:gd name="T0" fmla="*/ 0 w 2340"/>
              <a:gd name="T1" fmla="*/ 2147483647 h 2208"/>
              <a:gd name="T2" fmla="*/ 0 w 2340"/>
              <a:gd name="T3" fmla="*/ 2147483647 h 2208"/>
              <a:gd name="T4" fmla="*/ 2147483647 w 2340"/>
              <a:gd name="T5" fmla="*/ 2147483647 h 2208"/>
              <a:gd name="T6" fmla="*/ 2147483647 w 2340"/>
              <a:gd name="T7" fmla="*/ 2147483647 h 2208"/>
              <a:gd name="T8" fmla="*/ 2147483647 w 2340"/>
              <a:gd name="T9" fmla="*/ 2147483647 h 2208"/>
              <a:gd name="T10" fmla="*/ 2147483647 w 2340"/>
              <a:gd name="T11" fmla="*/ 2147483647 h 2208"/>
              <a:gd name="T12" fmla="*/ 2147483647 w 2340"/>
              <a:gd name="T13" fmla="*/ 2147483647 h 2208"/>
              <a:gd name="T14" fmla="*/ 2147483647 w 2340"/>
              <a:gd name="T15" fmla="*/ 2147483647 h 2208"/>
              <a:gd name="T16" fmla="*/ 2147483647 w 2340"/>
              <a:gd name="T17" fmla="*/ 2147483647 h 2208"/>
              <a:gd name="T18" fmla="*/ 2147483647 w 2340"/>
              <a:gd name="T19" fmla="*/ 2147483647 h 2208"/>
              <a:gd name="T20" fmla="*/ 2147483647 w 2340"/>
              <a:gd name="T21" fmla="*/ 2147483647 h 2208"/>
              <a:gd name="T22" fmla="*/ 2147483647 w 2340"/>
              <a:gd name="T23" fmla="*/ 2147483647 h 2208"/>
              <a:gd name="T24" fmla="*/ 2147483647 w 2340"/>
              <a:gd name="T25" fmla="*/ 2147483647 h 2208"/>
              <a:gd name="T26" fmla="*/ 2147483647 w 2340"/>
              <a:gd name="T27" fmla="*/ 0 h 22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40"/>
              <a:gd name="T43" fmla="*/ 0 h 2208"/>
              <a:gd name="T44" fmla="*/ 2340 w 2340"/>
              <a:gd name="T45" fmla="*/ 2208 h 22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40" h="2208">
                <a:moveTo>
                  <a:pt x="0" y="48"/>
                </a:moveTo>
                <a:lnTo>
                  <a:pt x="0" y="1188"/>
                </a:lnTo>
                <a:lnTo>
                  <a:pt x="24" y="1764"/>
                </a:lnTo>
                <a:lnTo>
                  <a:pt x="72" y="1968"/>
                </a:lnTo>
                <a:lnTo>
                  <a:pt x="144" y="2076"/>
                </a:lnTo>
                <a:lnTo>
                  <a:pt x="372" y="2172"/>
                </a:lnTo>
                <a:lnTo>
                  <a:pt x="672" y="2208"/>
                </a:lnTo>
                <a:lnTo>
                  <a:pt x="1284" y="2208"/>
                </a:lnTo>
                <a:lnTo>
                  <a:pt x="1812" y="2208"/>
                </a:lnTo>
                <a:lnTo>
                  <a:pt x="2112" y="2172"/>
                </a:lnTo>
                <a:lnTo>
                  <a:pt x="2244" y="2076"/>
                </a:lnTo>
                <a:lnTo>
                  <a:pt x="2316" y="1860"/>
                </a:lnTo>
                <a:lnTo>
                  <a:pt x="2340" y="1368"/>
                </a:lnTo>
                <a:lnTo>
                  <a:pt x="2340" y="0"/>
                </a:lnTo>
              </a:path>
            </a:pathLst>
          </a:custGeom>
          <a:noFill/>
          <a:ln w="9525">
            <a:solidFill>
              <a:schemeClr val="tx1"/>
            </a:solidFill>
            <a:round/>
            <a:headEnd/>
            <a:tailEnd/>
          </a:ln>
        </p:spPr>
        <p:txBody>
          <a:bodyPr/>
          <a:lstStyle/>
          <a:p>
            <a:endParaRPr lang="en-US"/>
          </a:p>
        </p:txBody>
      </p:sp>
      <p:sp>
        <p:nvSpPr>
          <p:cNvPr id="61448" name="Freeform 10"/>
          <p:cNvSpPr>
            <a:spLocks/>
          </p:cNvSpPr>
          <p:nvPr/>
        </p:nvSpPr>
        <p:spPr bwMode="auto">
          <a:xfrm>
            <a:off x="7259638" y="2087563"/>
            <a:ext cx="706437" cy="1376362"/>
          </a:xfrm>
          <a:custGeom>
            <a:avLst/>
            <a:gdLst>
              <a:gd name="T0" fmla="*/ 0 w 2340"/>
              <a:gd name="T1" fmla="*/ 2147483647 h 2208"/>
              <a:gd name="T2" fmla="*/ 0 w 2340"/>
              <a:gd name="T3" fmla="*/ 2147483647 h 2208"/>
              <a:gd name="T4" fmla="*/ 2147483647 w 2340"/>
              <a:gd name="T5" fmla="*/ 2147483647 h 2208"/>
              <a:gd name="T6" fmla="*/ 2147483647 w 2340"/>
              <a:gd name="T7" fmla="*/ 2147483647 h 2208"/>
              <a:gd name="T8" fmla="*/ 2147483647 w 2340"/>
              <a:gd name="T9" fmla="*/ 2147483647 h 2208"/>
              <a:gd name="T10" fmla="*/ 2147483647 w 2340"/>
              <a:gd name="T11" fmla="*/ 2147483647 h 2208"/>
              <a:gd name="T12" fmla="*/ 2147483647 w 2340"/>
              <a:gd name="T13" fmla="*/ 2147483647 h 2208"/>
              <a:gd name="T14" fmla="*/ 2147483647 w 2340"/>
              <a:gd name="T15" fmla="*/ 2147483647 h 2208"/>
              <a:gd name="T16" fmla="*/ 2147483647 w 2340"/>
              <a:gd name="T17" fmla="*/ 2147483647 h 2208"/>
              <a:gd name="T18" fmla="*/ 2147483647 w 2340"/>
              <a:gd name="T19" fmla="*/ 2147483647 h 2208"/>
              <a:gd name="T20" fmla="*/ 2147483647 w 2340"/>
              <a:gd name="T21" fmla="*/ 2147483647 h 2208"/>
              <a:gd name="T22" fmla="*/ 2147483647 w 2340"/>
              <a:gd name="T23" fmla="*/ 2147483647 h 2208"/>
              <a:gd name="T24" fmla="*/ 2147483647 w 2340"/>
              <a:gd name="T25" fmla="*/ 2147483647 h 2208"/>
              <a:gd name="T26" fmla="*/ 2147483647 w 2340"/>
              <a:gd name="T27" fmla="*/ 0 h 22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40"/>
              <a:gd name="T43" fmla="*/ 0 h 2208"/>
              <a:gd name="T44" fmla="*/ 2340 w 2340"/>
              <a:gd name="T45" fmla="*/ 2208 h 22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40" h="2208">
                <a:moveTo>
                  <a:pt x="0" y="48"/>
                </a:moveTo>
                <a:lnTo>
                  <a:pt x="0" y="1188"/>
                </a:lnTo>
                <a:lnTo>
                  <a:pt x="24" y="1764"/>
                </a:lnTo>
                <a:lnTo>
                  <a:pt x="72" y="1968"/>
                </a:lnTo>
                <a:lnTo>
                  <a:pt x="144" y="2076"/>
                </a:lnTo>
                <a:lnTo>
                  <a:pt x="372" y="2172"/>
                </a:lnTo>
                <a:lnTo>
                  <a:pt x="672" y="2208"/>
                </a:lnTo>
                <a:lnTo>
                  <a:pt x="1284" y="2208"/>
                </a:lnTo>
                <a:lnTo>
                  <a:pt x="1812" y="2208"/>
                </a:lnTo>
                <a:lnTo>
                  <a:pt x="2112" y="2172"/>
                </a:lnTo>
                <a:lnTo>
                  <a:pt x="2244" y="2076"/>
                </a:lnTo>
                <a:lnTo>
                  <a:pt x="2316" y="1860"/>
                </a:lnTo>
                <a:lnTo>
                  <a:pt x="2340" y="1368"/>
                </a:lnTo>
                <a:lnTo>
                  <a:pt x="2340" y="0"/>
                </a:lnTo>
              </a:path>
            </a:pathLst>
          </a:custGeom>
          <a:noFill/>
          <a:ln w="9525">
            <a:solidFill>
              <a:schemeClr val="tx1"/>
            </a:solidFill>
            <a:round/>
            <a:headEnd/>
            <a:tailEnd/>
          </a:ln>
        </p:spPr>
        <p:txBody>
          <a:bodyPr/>
          <a:lstStyle/>
          <a:p>
            <a:endParaRPr lang="en-US"/>
          </a:p>
        </p:txBody>
      </p:sp>
      <p:sp>
        <p:nvSpPr>
          <p:cNvPr id="61449" name="Freeform 11"/>
          <p:cNvSpPr>
            <a:spLocks/>
          </p:cNvSpPr>
          <p:nvPr/>
        </p:nvSpPr>
        <p:spPr bwMode="auto">
          <a:xfrm>
            <a:off x="6591300" y="2590800"/>
            <a:ext cx="1497013" cy="990600"/>
          </a:xfrm>
          <a:custGeom>
            <a:avLst/>
            <a:gdLst>
              <a:gd name="T0" fmla="*/ 2147483647 w 2340"/>
              <a:gd name="T1" fmla="*/ 0 h 1368"/>
              <a:gd name="T2" fmla="*/ 2147483647 w 2340"/>
              <a:gd name="T3" fmla="*/ 0 h 1368"/>
              <a:gd name="T4" fmla="*/ 2147483647 w 2340"/>
              <a:gd name="T5" fmla="*/ 2147483647 h 1368"/>
              <a:gd name="T6" fmla="*/ 2147483647 w 2340"/>
              <a:gd name="T7" fmla="*/ 2147483647 h 1368"/>
              <a:gd name="T8" fmla="*/ 2147483647 w 2340"/>
              <a:gd name="T9" fmla="*/ 2147483647 h 1368"/>
              <a:gd name="T10" fmla="*/ 2147483647 w 2340"/>
              <a:gd name="T11" fmla="*/ 2147483647 h 1368"/>
              <a:gd name="T12" fmla="*/ 2147483647 w 2340"/>
              <a:gd name="T13" fmla="*/ 2147483647 h 1368"/>
              <a:gd name="T14" fmla="*/ 2147483647 w 2340"/>
              <a:gd name="T15" fmla="*/ 2147483647 h 1368"/>
              <a:gd name="T16" fmla="*/ 2147483647 w 2340"/>
              <a:gd name="T17" fmla="*/ 2147483647 h 1368"/>
              <a:gd name="T18" fmla="*/ 2147483647 w 2340"/>
              <a:gd name="T19" fmla="*/ 2147483647 h 1368"/>
              <a:gd name="T20" fmla="*/ 2147483647 w 2340"/>
              <a:gd name="T21" fmla="*/ 2147483647 h 1368"/>
              <a:gd name="T22" fmla="*/ 2147483647 w 2340"/>
              <a:gd name="T23" fmla="*/ 2147483647 h 1368"/>
              <a:gd name="T24" fmla="*/ 2147483647 w 2340"/>
              <a:gd name="T25" fmla="*/ 2147483647 h 1368"/>
              <a:gd name="T26" fmla="*/ 2147483647 w 2340"/>
              <a:gd name="T27" fmla="*/ 2147483647 h 1368"/>
              <a:gd name="T28" fmla="*/ 2147483647 w 2340"/>
              <a:gd name="T29" fmla="*/ 2147483647 h 1368"/>
              <a:gd name="T30" fmla="*/ 2147483647 w 2340"/>
              <a:gd name="T31" fmla="*/ 2147483647 h 1368"/>
              <a:gd name="T32" fmla="*/ 2147483647 w 2340"/>
              <a:gd name="T33" fmla="*/ 2147483647 h 1368"/>
              <a:gd name="T34" fmla="*/ 0 w 2340"/>
              <a:gd name="T35" fmla="*/ 2147483647 h 1368"/>
              <a:gd name="T36" fmla="*/ 2147483647 w 2340"/>
              <a:gd name="T37" fmla="*/ 0 h 1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40"/>
              <a:gd name="T58" fmla="*/ 0 h 1368"/>
              <a:gd name="T59" fmla="*/ 2340 w 2340"/>
              <a:gd name="T60" fmla="*/ 1368 h 13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40" h="1368">
                <a:moveTo>
                  <a:pt x="12" y="0"/>
                </a:moveTo>
                <a:lnTo>
                  <a:pt x="1044" y="0"/>
                </a:lnTo>
                <a:lnTo>
                  <a:pt x="1044" y="732"/>
                </a:lnTo>
                <a:lnTo>
                  <a:pt x="1080" y="1056"/>
                </a:lnTo>
                <a:lnTo>
                  <a:pt x="1164" y="1164"/>
                </a:lnTo>
                <a:lnTo>
                  <a:pt x="1284" y="1188"/>
                </a:lnTo>
                <a:lnTo>
                  <a:pt x="1872" y="1200"/>
                </a:lnTo>
                <a:lnTo>
                  <a:pt x="2052" y="1164"/>
                </a:lnTo>
                <a:lnTo>
                  <a:pt x="2136" y="1008"/>
                </a:lnTo>
                <a:lnTo>
                  <a:pt x="2124" y="864"/>
                </a:lnTo>
                <a:lnTo>
                  <a:pt x="2340" y="852"/>
                </a:lnTo>
                <a:lnTo>
                  <a:pt x="2292" y="1140"/>
                </a:lnTo>
                <a:lnTo>
                  <a:pt x="2136" y="1296"/>
                </a:lnTo>
                <a:lnTo>
                  <a:pt x="1764" y="1368"/>
                </a:lnTo>
                <a:lnTo>
                  <a:pt x="540" y="1368"/>
                </a:lnTo>
                <a:lnTo>
                  <a:pt x="192" y="1236"/>
                </a:lnTo>
                <a:lnTo>
                  <a:pt x="48" y="1032"/>
                </a:lnTo>
                <a:lnTo>
                  <a:pt x="0" y="336"/>
                </a:lnTo>
                <a:lnTo>
                  <a:pt x="12" y="0"/>
                </a:lnTo>
                <a:close/>
              </a:path>
            </a:pathLst>
          </a:custGeom>
          <a:solidFill>
            <a:schemeClr val="accent1">
              <a:alpha val="39999"/>
            </a:schemeClr>
          </a:solidFill>
          <a:ln w="9525">
            <a:solidFill>
              <a:schemeClr val="tx1"/>
            </a:solidFill>
            <a:round/>
            <a:headEnd/>
            <a:tailEnd/>
          </a:ln>
        </p:spPr>
        <p:txBody>
          <a:bodyPr/>
          <a:lstStyle/>
          <a:p>
            <a:endParaRPr lang="en-US"/>
          </a:p>
        </p:txBody>
      </p:sp>
      <p:sp>
        <p:nvSpPr>
          <p:cNvPr id="61450" name="Line 12"/>
          <p:cNvSpPr>
            <a:spLocks noChangeShapeType="1"/>
          </p:cNvSpPr>
          <p:nvPr/>
        </p:nvSpPr>
        <p:spPr bwMode="auto">
          <a:xfrm>
            <a:off x="4610100" y="2800350"/>
            <a:ext cx="4038600" cy="0"/>
          </a:xfrm>
          <a:prstGeom prst="line">
            <a:avLst/>
          </a:prstGeom>
          <a:noFill/>
          <a:ln w="9525">
            <a:solidFill>
              <a:schemeClr val="tx1"/>
            </a:solidFill>
            <a:prstDash val="dash"/>
            <a:round/>
            <a:headEnd/>
            <a:tailEnd/>
          </a:ln>
        </p:spPr>
        <p:txBody>
          <a:bodyPr/>
          <a:lstStyle/>
          <a:p>
            <a:endParaRPr lang="en-US"/>
          </a:p>
        </p:txBody>
      </p:sp>
      <p:sp>
        <p:nvSpPr>
          <p:cNvPr id="61451" name="Line 13"/>
          <p:cNvSpPr>
            <a:spLocks noChangeShapeType="1"/>
          </p:cNvSpPr>
          <p:nvPr/>
        </p:nvSpPr>
        <p:spPr bwMode="auto">
          <a:xfrm>
            <a:off x="4495800" y="2590800"/>
            <a:ext cx="4038600" cy="0"/>
          </a:xfrm>
          <a:prstGeom prst="line">
            <a:avLst/>
          </a:prstGeom>
          <a:noFill/>
          <a:ln w="9525">
            <a:solidFill>
              <a:schemeClr val="tx1"/>
            </a:solidFill>
            <a:prstDash val="dash"/>
            <a:round/>
            <a:headEnd/>
            <a:tailEnd/>
          </a:ln>
        </p:spPr>
        <p:txBody>
          <a:bodyPr/>
          <a:lstStyle/>
          <a:p>
            <a:endParaRPr lang="en-US"/>
          </a:p>
        </p:txBody>
      </p:sp>
      <p:sp>
        <p:nvSpPr>
          <p:cNvPr id="61452" name="Line 14"/>
          <p:cNvSpPr>
            <a:spLocks noChangeShapeType="1"/>
          </p:cNvSpPr>
          <p:nvPr/>
        </p:nvSpPr>
        <p:spPr bwMode="auto">
          <a:xfrm>
            <a:off x="4629150" y="3219450"/>
            <a:ext cx="4038600" cy="0"/>
          </a:xfrm>
          <a:prstGeom prst="line">
            <a:avLst/>
          </a:prstGeom>
          <a:noFill/>
          <a:ln w="9525">
            <a:solidFill>
              <a:schemeClr val="tx1"/>
            </a:solidFill>
            <a:prstDash val="dash"/>
            <a:round/>
            <a:headEnd/>
            <a:tailEnd/>
          </a:ln>
        </p:spPr>
        <p:txBody>
          <a:bodyPr/>
          <a:lstStyle/>
          <a:p>
            <a:endParaRPr lang="en-US"/>
          </a:p>
        </p:txBody>
      </p:sp>
      <p:sp>
        <p:nvSpPr>
          <p:cNvPr id="61453" name="Freeform 15"/>
          <p:cNvSpPr>
            <a:spLocks/>
          </p:cNvSpPr>
          <p:nvPr/>
        </p:nvSpPr>
        <p:spPr bwMode="auto">
          <a:xfrm rot="10597882" flipH="1">
            <a:off x="6100763" y="3041650"/>
            <a:ext cx="463550" cy="682625"/>
          </a:xfrm>
          <a:custGeom>
            <a:avLst/>
            <a:gdLst>
              <a:gd name="T0" fmla="*/ 2147483647 w 292"/>
              <a:gd name="T1" fmla="*/ 0 h 430"/>
              <a:gd name="T2" fmla="*/ 2147483647 w 292"/>
              <a:gd name="T3" fmla="*/ 2147483647 h 430"/>
              <a:gd name="T4" fmla="*/ 2147483647 w 292"/>
              <a:gd name="T5" fmla="*/ 2147483647 h 430"/>
              <a:gd name="T6" fmla="*/ 0 w 292"/>
              <a:gd name="T7" fmla="*/ 2147483647 h 430"/>
              <a:gd name="T8" fmla="*/ 0 60000 65536"/>
              <a:gd name="T9" fmla="*/ 0 60000 65536"/>
              <a:gd name="T10" fmla="*/ 0 60000 65536"/>
              <a:gd name="T11" fmla="*/ 0 60000 65536"/>
              <a:gd name="T12" fmla="*/ 0 w 292"/>
              <a:gd name="T13" fmla="*/ 0 h 430"/>
              <a:gd name="T14" fmla="*/ 292 w 292"/>
              <a:gd name="T15" fmla="*/ 430 h 430"/>
            </a:gdLst>
            <a:ahLst/>
            <a:cxnLst>
              <a:cxn ang="T8">
                <a:pos x="T0" y="T1"/>
              </a:cxn>
              <a:cxn ang="T9">
                <a:pos x="T2" y="T3"/>
              </a:cxn>
              <a:cxn ang="T10">
                <a:pos x="T4" y="T5"/>
              </a:cxn>
              <a:cxn ang="T11">
                <a:pos x="T6" y="T7"/>
              </a:cxn>
            </a:cxnLst>
            <a:rect l="T12" t="T13" r="T14" b="T15"/>
            <a:pathLst>
              <a:path w="292" h="430">
                <a:moveTo>
                  <a:pt x="292" y="0"/>
                </a:moveTo>
                <a:cubicBezTo>
                  <a:pt x="207" y="89"/>
                  <a:pt x="123" y="179"/>
                  <a:pt x="109" y="219"/>
                </a:cubicBezTo>
                <a:cubicBezTo>
                  <a:pt x="95" y="259"/>
                  <a:pt x="228" y="203"/>
                  <a:pt x="210" y="238"/>
                </a:cubicBezTo>
                <a:cubicBezTo>
                  <a:pt x="192" y="273"/>
                  <a:pt x="96" y="351"/>
                  <a:pt x="0" y="430"/>
                </a:cubicBezTo>
              </a:path>
            </a:pathLst>
          </a:custGeom>
          <a:noFill/>
          <a:ln w="9525">
            <a:solidFill>
              <a:schemeClr val="tx1"/>
            </a:solidFill>
            <a:round/>
            <a:headEnd/>
            <a:tailEnd type="triangle" w="med" len="med"/>
          </a:ln>
        </p:spPr>
        <p:txBody>
          <a:bodyPr/>
          <a:lstStyle/>
          <a:p>
            <a:endParaRPr lang="en-US"/>
          </a:p>
        </p:txBody>
      </p:sp>
      <p:sp>
        <p:nvSpPr>
          <p:cNvPr id="61454" name="Text Box 16"/>
          <p:cNvSpPr txBox="1">
            <a:spLocks noChangeArrowheads="1"/>
          </p:cNvSpPr>
          <p:nvPr/>
        </p:nvSpPr>
        <p:spPr bwMode="auto">
          <a:xfrm>
            <a:off x="6481763" y="3735388"/>
            <a:ext cx="420687" cy="366712"/>
          </a:xfrm>
          <a:prstGeom prst="rect">
            <a:avLst/>
          </a:prstGeom>
          <a:noFill/>
          <a:ln w="9525">
            <a:noFill/>
            <a:miter lim="800000"/>
            <a:headEnd/>
            <a:tailEnd/>
          </a:ln>
        </p:spPr>
        <p:txBody>
          <a:bodyPr wrap="none">
            <a:spAutoFit/>
          </a:bodyPr>
          <a:lstStyle/>
          <a:p>
            <a:r>
              <a:rPr lang="en-US"/>
              <a:t>V</a:t>
            </a:r>
            <a:r>
              <a:rPr lang="en-US" baseline="-25000"/>
              <a:t>1</a:t>
            </a:r>
          </a:p>
        </p:txBody>
      </p:sp>
      <p:sp>
        <p:nvSpPr>
          <p:cNvPr id="61455" name="Text Box 17"/>
          <p:cNvSpPr txBox="1">
            <a:spLocks noChangeArrowheads="1"/>
          </p:cNvSpPr>
          <p:nvPr/>
        </p:nvSpPr>
        <p:spPr bwMode="auto">
          <a:xfrm>
            <a:off x="7432675" y="1827213"/>
            <a:ext cx="420688" cy="366712"/>
          </a:xfrm>
          <a:prstGeom prst="rect">
            <a:avLst/>
          </a:prstGeom>
          <a:noFill/>
          <a:ln w="9525">
            <a:noFill/>
            <a:miter lim="800000"/>
            <a:headEnd/>
            <a:tailEnd/>
          </a:ln>
        </p:spPr>
        <p:txBody>
          <a:bodyPr wrap="none">
            <a:spAutoFit/>
          </a:bodyPr>
          <a:lstStyle/>
          <a:p>
            <a:r>
              <a:rPr lang="en-US"/>
              <a:t>V</a:t>
            </a:r>
            <a:r>
              <a:rPr lang="en-US" baseline="-25000"/>
              <a:t>2</a:t>
            </a:r>
          </a:p>
        </p:txBody>
      </p:sp>
      <p:sp>
        <p:nvSpPr>
          <p:cNvPr id="61456" name="Freeform 18"/>
          <p:cNvSpPr>
            <a:spLocks/>
          </p:cNvSpPr>
          <p:nvPr/>
        </p:nvSpPr>
        <p:spPr bwMode="auto">
          <a:xfrm rot="3919535" flipH="1">
            <a:off x="7064376" y="2025650"/>
            <a:ext cx="463550" cy="682625"/>
          </a:xfrm>
          <a:custGeom>
            <a:avLst/>
            <a:gdLst>
              <a:gd name="T0" fmla="*/ 2147483647 w 292"/>
              <a:gd name="T1" fmla="*/ 0 h 430"/>
              <a:gd name="T2" fmla="*/ 2147483647 w 292"/>
              <a:gd name="T3" fmla="*/ 2147483647 h 430"/>
              <a:gd name="T4" fmla="*/ 2147483647 w 292"/>
              <a:gd name="T5" fmla="*/ 2147483647 h 430"/>
              <a:gd name="T6" fmla="*/ 0 w 292"/>
              <a:gd name="T7" fmla="*/ 2147483647 h 430"/>
              <a:gd name="T8" fmla="*/ 0 60000 65536"/>
              <a:gd name="T9" fmla="*/ 0 60000 65536"/>
              <a:gd name="T10" fmla="*/ 0 60000 65536"/>
              <a:gd name="T11" fmla="*/ 0 60000 65536"/>
              <a:gd name="T12" fmla="*/ 0 w 292"/>
              <a:gd name="T13" fmla="*/ 0 h 430"/>
              <a:gd name="T14" fmla="*/ 292 w 292"/>
              <a:gd name="T15" fmla="*/ 430 h 430"/>
            </a:gdLst>
            <a:ahLst/>
            <a:cxnLst>
              <a:cxn ang="T8">
                <a:pos x="T0" y="T1"/>
              </a:cxn>
              <a:cxn ang="T9">
                <a:pos x="T2" y="T3"/>
              </a:cxn>
              <a:cxn ang="T10">
                <a:pos x="T4" y="T5"/>
              </a:cxn>
              <a:cxn ang="T11">
                <a:pos x="T6" y="T7"/>
              </a:cxn>
            </a:cxnLst>
            <a:rect l="T12" t="T13" r="T14" b="T15"/>
            <a:pathLst>
              <a:path w="292" h="430">
                <a:moveTo>
                  <a:pt x="292" y="0"/>
                </a:moveTo>
                <a:cubicBezTo>
                  <a:pt x="207" y="89"/>
                  <a:pt x="123" y="179"/>
                  <a:pt x="109" y="219"/>
                </a:cubicBezTo>
                <a:cubicBezTo>
                  <a:pt x="95" y="259"/>
                  <a:pt x="228" y="203"/>
                  <a:pt x="210" y="238"/>
                </a:cubicBezTo>
                <a:cubicBezTo>
                  <a:pt x="192" y="273"/>
                  <a:pt x="96" y="351"/>
                  <a:pt x="0" y="430"/>
                </a:cubicBezTo>
              </a:path>
            </a:pathLst>
          </a:custGeom>
          <a:noFill/>
          <a:ln w="9525">
            <a:solidFill>
              <a:schemeClr val="tx1"/>
            </a:solidFill>
            <a:round/>
            <a:headEnd/>
            <a:tailEnd type="triangle" w="med" len="med"/>
          </a:ln>
        </p:spPr>
        <p:txBody>
          <a:bodyPr/>
          <a:lstStyle/>
          <a:p>
            <a:endParaRPr lang="en-US"/>
          </a:p>
        </p:txBody>
      </p:sp>
      <p:sp>
        <p:nvSpPr>
          <p:cNvPr id="61457" name="Rectangle 19"/>
          <p:cNvSpPr>
            <a:spLocks noChangeArrowheads="1"/>
          </p:cNvSpPr>
          <p:nvPr/>
        </p:nvSpPr>
        <p:spPr bwMode="auto">
          <a:xfrm>
            <a:off x="5260975" y="1627188"/>
            <a:ext cx="488950" cy="366712"/>
          </a:xfrm>
          <a:prstGeom prst="rect">
            <a:avLst/>
          </a:prstGeom>
          <a:noFill/>
          <a:ln w="9525">
            <a:noFill/>
            <a:miter lim="800000"/>
            <a:headEnd/>
            <a:tailEnd/>
          </a:ln>
        </p:spPr>
        <p:txBody>
          <a:bodyPr wrap="none">
            <a:spAutoFit/>
          </a:bodyPr>
          <a:lstStyle/>
          <a:p>
            <a:r>
              <a:rPr lang="en-US"/>
              <a:t>(A)</a:t>
            </a:r>
          </a:p>
        </p:txBody>
      </p:sp>
      <p:sp>
        <p:nvSpPr>
          <p:cNvPr id="61458" name="Rectangle 20"/>
          <p:cNvSpPr>
            <a:spLocks noChangeArrowheads="1"/>
          </p:cNvSpPr>
          <p:nvPr/>
        </p:nvSpPr>
        <p:spPr bwMode="auto">
          <a:xfrm>
            <a:off x="7013575" y="1570038"/>
            <a:ext cx="488950" cy="366712"/>
          </a:xfrm>
          <a:prstGeom prst="rect">
            <a:avLst/>
          </a:prstGeom>
          <a:noFill/>
          <a:ln w="9525">
            <a:noFill/>
            <a:miter lim="800000"/>
            <a:headEnd/>
            <a:tailEnd/>
          </a:ln>
        </p:spPr>
        <p:txBody>
          <a:bodyPr wrap="none">
            <a:spAutoFit/>
          </a:bodyPr>
          <a:lstStyle/>
          <a:p>
            <a:r>
              <a:rPr lang="en-US"/>
              <a:t>(B)</a:t>
            </a:r>
          </a:p>
        </p:txBody>
      </p:sp>
      <p:sp>
        <p:nvSpPr>
          <p:cNvPr id="61459" name="Text Box 21"/>
          <p:cNvSpPr txBox="1">
            <a:spLocks noChangeArrowheads="1"/>
          </p:cNvSpPr>
          <p:nvPr/>
        </p:nvSpPr>
        <p:spPr bwMode="auto">
          <a:xfrm>
            <a:off x="7908925" y="1655763"/>
            <a:ext cx="706438" cy="366712"/>
          </a:xfrm>
          <a:prstGeom prst="rect">
            <a:avLst/>
          </a:prstGeom>
          <a:noFill/>
          <a:ln w="9525">
            <a:noFill/>
            <a:miter lim="800000"/>
            <a:headEnd/>
            <a:tailEnd/>
          </a:ln>
        </p:spPr>
        <p:txBody>
          <a:bodyPr wrap="none">
            <a:spAutoFit/>
          </a:bodyPr>
          <a:lstStyle/>
          <a:p>
            <a:r>
              <a:rPr lang="en-US"/>
              <a:t>P&gt;P</a:t>
            </a:r>
            <a:r>
              <a:rPr lang="en-US" baseline="-25000"/>
              <a:t>o</a:t>
            </a:r>
          </a:p>
        </p:txBody>
      </p:sp>
      <p:sp>
        <p:nvSpPr>
          <p:cNvPr id="61460" name="Text Box 22"/>
          <p:cNvSpPr txBox="1">
            <a:spLocks noChangeArrowheads="1"/>
          </p:cNvSpPr>
          <p:nvPr/>
        </p:nvSpPr>
        <p:spPr bwMode="auto">
          <a:xfrm>
            <a:off x="6518275" y="1712913"/>
            <a:ext cx="420688" cy="366712"/>
          </a:xfrm>
          <a:prstGeom prst="rect">
            <a:avLst/>
          </a:prstGeom>
          <a:noFill/>
          <a:ln w="9525">
            <a:noFill/>
            <a:miter lim="800000"/>
            <a:headEnd/>
            <a:tailEnd/>
          </a:ln>
        </p:spPr>
        <p:txBody>
          <a:bodyPr wrap="none">
            <a:spAutoFit/>
          </a:bodyPr>
          <a:lstStyle/>
          <a:p>
            <a:r>
              <a:rPr lang="en-US"/>
              <a:t>P</a:t>
            </a:r>
            <a:r>
              <a:rPr lang="en-US" baseline="-25000"/>
              <a:t>o</a:t>
            </a:r>
          </a:p>
        </p:txBody>
      </p:sp>
      <p:sp>
        <p:nvSpPr>
          <p:cNvPr id="61461" name="Text Box 23"/>
          <p:cNvSpPr txBox="1">
            <a:spLocks noChangeArrowheads="1"/>
          </p:cNvSpPr>
          <p:nvPr/>
        </p:nvSpPr>
        <p:spPr bwMode="auto">
          <a:xfrm>
            <a:off x="5965825" y="1693863"/>
            <a:ext cx="420688" cy="366712"/>
          </a:xfrm>
          <a:prstGeom prst="rect">
            <a:avLst/>
          </a:prstGeom>
          <a:noFill/>
          <a:ln w="9525">
            <a:noFill/>
            <a:miter lim="800000"/>
            <a:headEnd/>
            <a:tailEnd/>
          </a:ln>
        </p:spPr>
        <p:txBody>
          <a:bodyPr wrap="none">
            <a:spAutoFit/>
          </a:bodyPr>
          <a:lstStyle/>
          <a:p>
            <a:r>
              <a:rPr lang="en-US"/>
              <a:t>P</a:t>
            </a:r>
            <a:r>
              <a:rPr lang="en-US" baseline="-25000"/>
              <a:t>o</a:t>
            </a:r>
          </a:p>
        </p:txBody>
      </p:sp>
      <p:sp>
        <p:nvSpPr>
          <p:cNvPr id="61462" name="Text Box 24"/>
          <p:cNvSpPr txBox="1">
            <a:spLocks noChangeArrowheads="1"/>
          </p:cNvSpPr>
          <p:nvPr/>
        </p:nvSpPr>
        <p:spPr bwMode="auto">
          <a:xfrm>
            <a:off x="4746625" y="1751013"/>
            <a:ext cx="420688" cy="366712"/>
          </a:xfrm>
          <a:prstGeom prst="rect">
            <a:avLst/>
          </a:prstGeom>
          <a:noFill/>
          <a:ln w="9525">
            <a:noFill/>
            <a:miter lim="800000"/>
            <a:headEnd/>
            <a:tailEnd/>
          </a:ln>
        </p:spPr>
        <p:txBody>
          <a:bodyPr wrap="none">
            <a:spAutoFit/>
          </a:bodyPr>
          <a:lstStyle/>
          <a:p>
            <a:r>
              <a:rPr lang="en-US"/>
              <a:t>P</a:t>
            </a:r>
            <a:r>
              <a:rPr lang="en-US" baseline="-25000"/>
              <a:t>o</a:t>
            </a:r>
          </a:p>
        </p:txBody>
      </p:sp>
    </p:spTree>
    <p:extLst>
      <p:ext uri="{BB962C8B-B14F-4D97-AF65-F5344CB8AC3E}">
        <p14:creationId xmlns:p14="http://schemas.microsoft.com/office/powerpoint/2010/main" val="2580522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EE21C37C-7D8A-402B-88AF-9E104C0AD8B6}" type="slidenum">
              <a:rPr lang="en-US" altLang="en-US" sz="1400" smtClean="0"/>
              <a:pPr eaLnBrk="1" hangingPunct="1">
                <a:spcBef>
                  <a:spcPct val="0"/>
                </a:spcBef>
                <a:buFontTx/>
                <a:buNone/>
              </a:pPr>
              <a:t>35</a:t>
            </a:fld>
            <a:endParaRPr lang="en-US" altLang="en-US" sz="1400"/>
          </a:p>
        </p:txBody>
      </p:sp>
      <p:grpSp>
        <p:nvGrpSpPr>
          <p:cNvPr id="9219" name="Group 2"/>
          <p:cNvGrpSpPr>
            <a:grpSpLocks/>
          </p:cNvGrpSpPr>
          <p:nvPr/>
        </p:nvGrpSpPr>
        <p:grpSpPr bwMode="auto">
          <a:xfrm>
            <a:off x="4805363" y="1611313"/>
            <a:ext cx="3602037" cy="4421187"/>
            <a:chOff x="3027" y="1015"/>
            <a:chExt cx="2269" cy="2785"/>
          </a:xfrm>
        </p:grpSpPr>
        <p:grpSp>
          <p:nvGrpSpPr>
            <p:cNvPr id="9226" name="Group 3"/>
            <p:cNvGrpSpPr>
              <a:grpSpLocks/>
            </p:cNvGrpSpPr>
            <p:nvPr/>
          </p:nvGrpSpPr>
          <p:grpSpPr bwMode="auto">
            <a:xfrm>
              <a:off x="3478" y="1015"/>
              <a:ext cx="1480" cy="804"/>
              <a:chOff x="698" y="1317"/>
              <a:chExt cx="1480" cy="804"/>
            </a:xfrm>
          </p:grpSpPr>
          <p:grpSp>
            <p:nvGrpSpPr>
              <p:cNvPr id="9277" name="Group 4"/>
              <p:cNvGrpSpPr>
                <a:grpSpLocks/>
              </p:cNvGrpSpPr>
              <p:nvPr/>
            </p:nvGrpSpPr>
            <p:grpSpPr bwMode="auto">
              <a:xfrm>
                <a:off x="698" y="1936"/>
                <a:ext cx="161" cy="96"/>
                <a:chOff x="707" y="2868"/>
                <a:chExt cx="161" cy="96"/>
              </a:xfrm>
            </p:grpSpPr>
            <p:sp>
              <p:nvSpPr>
                <p:cNvPr id="9284" name="AutoShape 5"/>
                <p:cNvSpPr>
                  <a:spLocks noChangeArrowheads="1"/>
                </p:cNvSpPr>
                <p:nvPr/>
              </p:nvSpPr>
              <p:spPr bwMode="auto">
                <a:xfrm rot="213656" flipH="1">
                  <a:off x="707" y="2868"/>
                  <a:ext cx="161" cy="96"/>
                </a:xfrm>
                <a:prstGeom prst="flowChartMagneticDrum">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85" name="Arc 6"/>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9278" name="Freeform 7"/>
              <p:cNvSpPr>
                <a:spLocks/>
              </p:cNvSpPr>
              <p:nvPr/>
            </p:nvSpPr>
            <p:spPr bwMode="auto">
              <a:xfrm>
                <a:off x="702" y="1393"/>
                <a:ext cx="1407" cy="642"/>
              </a:xfrm>
              <a:custGeom>
                <a:avLst/>
                <a:gdLst>
                  <a:gd name="T0" fmla="*/ 126 w 1407"/>
                  <a:gd name="T1" fmla="*/ 546 h 642"/>
                  <a:gd name="T2" fmla="*/ 222 w 1407"/>
                  <a:gd name="T3" fmla="*/ 546 h 642"/>
                  <a:gd name="T4" fmla="*/ 336 w 1407"/>
                  <a:gd name="T5" fmla="*/ 525 h 642"/>
                  <a:gd name="T6" fmla="*/ 441 w 1407"/>
                  <a:gd name="T7" fmla="*/ 507 h 642"/>
                  <a:gd name="T8" fmla="*/ 537 w 1407"/>
                  <a:gd name="T9" fmla="*/ 480 h 642"/>
                  <a:gd name="T10" fmla="*/ 618 w 1407"/>
                  <a:gd name="T11" fmla="*/ 444 h 642"/>
                  <a:gd name="T12" fmla="*/ 678 w 1407"/>
                  <a:gd name="T13" fmla="*/ 402 h 642"/>
                  <a:gd name="T14" fmla="*/ 759 w 1407"/>
                  <a:gd name="T15" fmla="*/ 315 h 642"/>
                  <a:gd name="T16" fmla="*/ 834 w 1407"/>
                  <a:gd name="T17" fmla="*/ 216 h 642"/>
                  <a:gd name="T18" fmla="*/ 924 w 1407"/>
                  <a:gd name="T19" fmla="*/ 102 h 642"/>
                  <a:gd name="T20" fmla="*/ 990 w 1407"/>
                  <a:gd name="T21" fmla="*/ 57 h 642"/>
                  <a:gd name="T22" fmla="*/ 1080 w 1407"/>
                  <a:gd name="T23" fmla="*/ 24 h 642"/>
                  <a:gd name="T24" fmla="*/ 1161 w 1407"/>
                  <a:gd name="T25" fmla="*/ 9 h 642"/>
                  <a:gd name="T26" fmla="*/ 1242 w 1407"/>
                  <a:gd name="T27" fmla="*/ 0 h 642"/>
                  <a:gd name="T28" fmla="*/ 1332 w 1407"/>
                  <a:gd name="T29" fmla="*/ 6 h 642"/>
                  <a:gd name="T30" fmla="*/ 1389 w 1407"/>
                  <a:gd name="T31" fmla="*/ 6 h 642"/>
                  <a:gd name="T32" fmla="*/ 1407 w 1407"/>
                  <a:gd name="T33" fmla="*/ 18 h 642"/>
                  <a:gd name="T34" fmla="*/ 1407 w 1407"/>
                  <a:gd name="T35" fmla="*/ 90 h 642"/>
                  <a:gd name="T36" fmla="*/ 1404 w 1407"/>
                  <a:gd name="T37" fmla="*/ 135 h 642"/>
                  <a:gd name="T38" fmla="*/ 1395 w 1407"/>
                  <a:gd name="T39" fmla="*/ 192 h 642"/>
                  <a:gd name="T40" fmla="*/ 1377 w 1407"/>
                  <a:gd name="T41" fmla="*/ 243 h 642"/>
                  <a:gd name="T42" fmla="*/ 1263 w 1407"/>
                  <a:gd name="T43" fmla="*/ 249 h 642"/>
                  <a:gd name="T44" fmla="*/ 1170 w 1407"/>
                  <a:gd name="T45" fmla="*/ 243 h 642"/>
                  <a:gd name="T46" fmla="*/ 1077 w 1407"/>
                  <a:gd name="T47" fmla="*/ 252 h 642"/>
                  <a:gd name="T48" fmla="*/ 1014 w 1407"/>
                  <a:gd name="T49" fmla="*/ 267 h 642"/>
                  <a:gd name="T50" fmla="*/ 963 w 1407"/>
                  <a:gd name="T51" fmla="*/ 285 h 642"/>
                  <a:gd name="T52" fmla="*/ 897 w 1407"/>
                  <a:gd name="T53" fmla="*/ 315 h 642"/>
                  <a:gd name="T54" fmla="*/ 843 w 1407"/>
                  <a:gd name="T55" fmla="*/ 375 h 642"/>
                  <a:gd name="T56" fmla="*/ 768 w 1407"/>
                  <a:gd name="T57" fmla="*/ 447 h 642"/>
                  <a:gd name="T58" fmla="*/ 717 w 1407"/>
                  <a:gd name="T59" fmla="*/ 498 h 642"/>
                  <a:gd name="T60" fmla="*/ 669 w 1407"/>
                  <a:gd name="T61" fmla="*/ 540 h 642"/>
                  <a:gd name="T62" fmla="*/ 621 w 1407"/>
                  <a:gd name="T63" fmla="*/ 564 h 642"/>
                  <a:gd name="T64" fmla="*/ 564 w 1407"/>
                  <a:gd name="T65" fmla="*/ 588 h 642"/>
                  <a:gd name="T66" fmla="*/ 477 w 1407"/>
                  <a:gd name="T67" fmla="*/ 606 h 642"/>
                  <a:gd name="T68" fmla="*/ 375 w 1407"/>
                  <a:gd name="T69" fmla="*/ 627 h 642"/>
                  <a:gd name="T70" fmla="*/ 273 w 1407"/>
                  <a:gd name="T71" fmla="*/ 636 h 642"/>
                  <a:gd name="T72" fmla="*/ 171 w 1407"/>
                  <a:gd name="T73" fmla="*/ 642 h 642"/>
                  <a:gd name="T74" fmla="*/ 66 w 1407"/>
                  <a:gd name="T75" fmla="*/ 636 h 642"/>
                  <a:gd name="T76" fmla="*/ 15 w 1407"/>
                  <a:gd name="T77" fmla="*/ 630 h 642"/>
                  <a:gd name="T78" fmla="*/ 0 w 1407"/>
                  <a:gd name="T79" fmla="*/ 606 h 642"/>
                  <a:gd name="T80" fmla="*/ 3 w 1407"/>
                  <a:gd name="T81" fmla="*/ 573 h 642"/>
                  <a:gd name="T82" fmla="*/ 9 w 1407"/>
                  <a:gd name="T83" fmla="*/ 543 h 642"/>
                  <a:gd name="T84" fmla="*/ 57 w 1407"/>
                  <a:gd name="T85" fmla="*/ 546 h 642"/>
                  <a:gd name="T86" fmla="*/ 180 w 1407"/>
                  <a:gd name="T87" fmla="*/ 549 h 642"/>
                  <a:gd name="T88" fmla="*/ 204 w 1407"/>
                  <a:gd name="T89" fmla="*/ 546 h 6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07"/>
                  <a:gd name="T136" fmla="*/ 0 h 642"/>
                  <a:gd name="T137" fmla="*/ 1407 w 1407"/>
                  <a:gd name="T138" fmla="*/ 642 h 6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07" h="642">
                    <a:moveTo>
                      <a:pt x="126" y="546"/>
                    </a:moveTo>
                    <a:lnTo>
                      <a:pt x="222" y="546"/>
                    </a:lnTo>
                    <a:lnTo>
                      <a:pt x="336" y="525"/>
                    </a:lnTo>
                    <a:lnTo>
                      <a:pt x="441" y="507"/>
                    </a:lnTo>
                    <a:lnTo>
                      <a:pt x="537" y="480"/>
                    </a:lnTo>
                    <a:lnTo>
                      <a:pt x="618" y="444"/>
                    </a:lnTo>
                    <a:lnTo>
                      <a:pt x="678" y="402"/>
                    </a:lnTo>
                    <a:lnTo>
                      <a:pt x="759" y="315"/>
                    </a:lnTo>
                    <a:lnTo>
                      <a:pt x="834" y="216"/>
                    </a:lnTo>
                    <a:lnTo>
                      <a:pt x="924" y="102"/>
                    </a:lnTo>
                    <a:lnTo>
                      <a:pt x="990" y="57"/>
                    </a:lnTo>
                    <a:lnTo>
                      <a:pt x="1080" y="24"/>
                    </a:lnTo>
                    <a:lnTo>
                      <a:pt x="1161" y="9"/>
                    </a:lnTo>
                    <a:lnTo>
                      <a:pt x="1242" y="0"/>
                    </a:lnTo>
                    <a:lnTo>
                      <a:pt x="1332" y="6"/>
                    </a:lnTo>
                    <a:lnTo>
                      <a:pt x="1389" y="6"/>
                    </a:lnTo>
                    <a:lnTo>
                      <a:pt x="1407" y="18"/>
                    </a:lnTo>
                    <a:lnTo>
                      <a:pt x="1407" y="90"/>
                    </a:lnTo>
                    <a:lnTo>
                      <a:pt x="1404" y="135"/>
                    </a:lnTo>
                    <a:lnTo>
                      <a:pt x="1395" y="192"/>
                    </a:lnTo>
                    <a:lnTo>
                      <a:pt x="1377" y="243"/>
                    </a:lnTo>
                    <a:lnTo>
                      <a:pt x="1263" y="249"/>
                    </a:lnTo>
                    <a:lnTo>
                      <a:pt x="1170" y="243"/>
                    </a:lnTo>
                    <a:lnTo>
                      <a:pt x="1077" y="252"/>
                    </a:lnTo>
                    <a:lnTo>
                      <a:pt x="1014" y="267"/>
                    </a:lnTo>
                    <a:lnTo>
                      <a:pt x="963" y="285"/>
                    </a:lnTo>
                    <a:lnTo>
                      <a:pt x="897" y="315"/>
                    </a:lnTo>
                    <a:lnTo>
                      <a:pt x="843" y="375"/>
                    </a:lnTo>
                    <a:lnTo>
                      <a:pt x="768" y="447"/>
                    </a:lnTo>
                    <a:lnTo>
                      <a:pt x="717" y="498"/>
                    </a:lnTo>
                    <a:lnTo>
                      <a:pt x="669" y="540"/>
                    </a:lnTo>
                    <a:lnTo>
                      <a:pt x="621" y="564"/>
                    </a:lnTo>
                    <a:lnTo>
                      <a:pt x="564" y="588"/>
                    </a:lnTo>
                    <a:lnTo>
                      <a:pt x="477" y="606"/>
                    </a:lnTo>
                    <a:lnTo>
                      <a:pt x="375" y="627"/>
                    </a:lnTo>
                    <a:lnTo>
                      <a:pt x="273" y="636"/>
                    </a:lnTo>
                    <a:lnTo>
                      <a:pt x="171" y="642"/>
                    </a:lnTo>
                    <a:lnTo>
                      <a:pt x="66" y="636"/>
                    </a:lnTo>
                    <a:lnTo>
                      <a:pt x="15" y="630"/>
                    </a:lnTo>
                    <a:lnTo>
                      <a:pt x="0" y="606"/>
                    </a:lnTo>
                    <a:lnTo>
                      <a:pt x="3" y="573"/>
                    </a:lnTo>
                    <a:lnTo>
                      <a:pt x="9" y="543"/>
                    </a:lnTo>
                    <a:lnTo>
                      <a:pt x="57" y="546"/>
                    </a:lnTo>
                    <a:lnTo>
                      <a:pt x="180" y="549"/>
                    </a:lnTo>
                    <a:lnTo>
                      <a:pt x="204" y="546"/>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279" name="Freeform 8"/>
              <p:cNvSpPr>
                <a:spLocks/>
              </p:cNvSpPr>
              <p:nvPr/>
            </p:nvSpPr>
            <p:spPr bwMode="auto">
              <a:xfrm rot="-10354484">
                <a:off x="742" y="1563"/>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80" name="Freeform 9"/>
              <p:cNvSpPr>
                <a:spLocks/>
              </p:cNvSpPr>
              <p:nvPr/>
            </p:nvSpPr>
            <p:spPr bwMode="auto">
              <a:xfrm rot="-10354484">
                <a:off x="762" y="1317"/>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81" name="Oval 10"/>
              <p:cNvSpPr>
                <a:spLocks noChangeArrowheads="1"/>
              </p:cNvSpPr>
              <p:nvPr/>
            </p:nvSpPr>
            <p:spPr bwMode="auto">
              <a:xfrm rot="-10354484">
                <a:off x="2122" y="1405"/>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82" name="Oval 11"/>
              <p:cNvSpPr>
                <a:spLocks noChangeArrowheads="1"/>
              </p:cNvSpPr>
              <p:nvPr/>
            </p:nvSpPr>
            <p:spPr bwMode="auto">
              <a:xfrm rot="-10354484">
                <a:off x="699" y="1937"/>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83" name="Oval 12"/>
              <p:cNvSpPr>
                <a:spLocks noChangeArrowheads="1"/>
              </p:cNvSpPr>
              <p:nvPr/>
            </p:nvSpPr>
            <p:spPr bwMode="auto">
              <a:xfrm rot="-10354484">
                <a:off x="2053" y="1399"/>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nvGrpSpPr>
            <p:cNvPr id="9227" name="Group 13"/>
            <p:cNvGrpSpPr>
              <a:grpSpLocks/>
            </p:cNvGrpSpPr>
            <p:nvPr/>
          </p:nvGrpSpPr>
          <p:grpSpPr bwMode="auto">
            <a:xfrm>
              <a:off x="3497" y="1926"/>
              <a:ext cx="1483" cy="804"/>
              <a:chOff x="746" y="2786"/>
              <a:chExt cx="1483" cy="804"/>
            </a:xfrm>
          </p:grpSpPr>
          <p:sp>
            <p:nvSpPr>
              <p:cNvPr id="9268" name="Freeform 14"/>
              <p:cNvSpPr>
                <a:spLocks/>
              </p:cNvSpPr>
              <p:nvPr/>
            </p:nvSpPr>
            <p:spPr bwMode="auto">
              <a:xfrm>
                <a:off x="852" y="2862"/>
                <a:ext cx="1377" cy="648"/>
              </a:xfrm>
              <a:custGeom>
                <a:avLst/>
                <a:gdLst>
                  <a:gd name="T0" fmla="*/ 33 w 1377"/>
                  <a:gd name="T1" fmla="*/ 546 h 648"/>
                  <a:gd name="T2" fmla="*/ 3 w 1377"/>
                  <a:gd name="T3" fmla="*/ 564 h 648"/>
                  <a:gd name="T4" fmla="*/ 0 w 1377"/>
                  <a:gd name="T5" fmla="*/ 600 h 648"/>
                  <a:gd name="T6" fmla="*/ 0 w 1377"/>
                  <a:gd name="T7" fmla="*/ 627 h 648"/>
                  <a:gd name="T8" fmla="*/ 15 w 1377"/>
                  <a:gd name="T9" fmla="*/ 648 h 648"/>
                  <a:gd name="T10" fmla="*/ 114 w 1377"/>
                  <a:gd name="T11" fmla="*/ 642 h 648"/>
                  <a:gd name="T12" fmla="*/ 279 w 1377"/>
                  <a:gd name="T13" fmla="*/ 627 h 648"/>
                  <a:gd name="T14" fmla="*/ 369 w 1377"/>
                  <a:gd name="T15" fmla="*/ 606 h 648"/>
                  <a:gd name="T16" fmla="*/ 480 w 1377"/>
                  <a:gd name="T17" fmla="*/ 582 h 648"/>
                  <a:gd name="T18" fmla="*/ 552 w 1377"/>
                  <a:gd name="T19" fmla="*/ 546 h 648"/>
                  <a:gd name="T20" fmla="*/ 633 w 1377"/>
                  <a:gd name="T21" fmla="*/ 483 h 648"/>
                  <a:gd name="T22" fmla="*/ 717 w 1377"/>
                  <a:gd name="T23" fmla="*/ 390 h 648"/>
                  <a:gd name="T24" fmla="*/ 786 w 1377"/>
                  <a:gd name="T25" fmla="*/ 324 h 648"/>
                  <a:gd name="T26" fmla="*/ 861 w 1377"/>
                  <a:gd name="T27" fmla="*/ 282 h 648"/>
                  <a:gd name="T28" fmla="*/ 951 w 1377"/>
                  <a:gd name="T29" fmla="*/ 255 h 648"/>
                  <a:gd name="T30" fmla="*/ 1056 w 1377"/>
                  <a:gd name="T31" fmla="*/ 243 h 648"/>
                  <a:gd name="T32" fmla="*/ 1212 w 1377"/>
                  <a:gd name="T33" fmla="*/ 246 h 648"/>
                  <a:gd name="T34" fmla="*/ 1332 w 1377"/>
                  <a:gd name="T35" fmla="*/ 258 h 648"/>
                  <a:gd name="T36" fmla="*/ 1371 w 1377"/>
                  <a:gd name="T37" fmla="*/ 186 h 648"/>
                  <a:gd name="T38" fmla="*/ 1377 w 1377"/>
                  <a:gd name="T39" fmla="*/ 111 h 648"/>
                  <a:gd name="T40" fmla="*/ 1374 w 1377"/>
                  <a:gd name="T41" fmla="*/ 42 h 648"/>
                  <a:gd name="T42" fmla="*/ 1359 w 1377"/>
                  <a:gd name="T43" fmla="*/ 12 h 648"/>
                  <a:gd name="T44" fmla="*/ 1209 w 1377"/>
                  <a:gd name="T45" fmla="*/ 3 h 648"/>
                  <a:gd name="T46" fmla="*/ 1119 w 1377"/>
                  <a:gd name="T47" fmla="*/ 0 h 648"/>
                  <a:gd name="T48" fmla="*/ 1053 w 1377"/>
                  <a:gd name="T49" fmla="*/ 9 h 648"/>
                  <a:gd name="T50" fmla="*/ 960 w 1377"/>
                  <a:gd name="T51" fmla="*/ 27 h 648"/>
                  <a:gd name="T52" fmla="*/ 876 w 1377"/>
                  <a:gd name="T53" fmla="*/ 66 h 648"/>
                  <a:gd name="T54" fmla="*/ 807 w 1377"/>
                  <a:gd name="T55" fmla="*/ 114 h 648"/>
                  <a:gd name="T56" fmla="*/ 726 w 1377"/>
                  <a:gd name="T57" fmla="*/ 225 h 648"/>
                  <a:gd name="T58" fmla="*/ 630 w 1377"/>
                  <a:gd name="T59" fmla="*/ 348 h 648"/>
                  <a:gd name="T60" fmla="*/ 552 w 1377"/>
                  <a:gd name="T61" fmla="*/ 417 h 648"/>
                  <a:gd name="T62" fmla="*/ 486 w 1377"/>
                  <a:gd name="T63" fmla="*/ 459 h 648"/>
                  <a:gd name="T64" fmla="*/ 384 w 1377"/>
                  <a:gd name="T65" fmla="*/ 495 h 648"/>
                  <a:gd name="T66" fmla="*/ 276 w 1377"/>
                  <a:gd name="T67" fmla="*/ 522 h 648"/>
                  <a:gd name="T68" fmla="*/ 126 w 1377"/>
                  <a:gd name="T69" fmla="*/ 546 h 648"/>
                  <a:gd name="T70" fmla="*/ 33 w 1377"/>
                  <a:gd name="T71" fmla="*/ 546 h 6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77"/>
                  <a:gd name="T109" fmla="*/ 0 h 648"/>
                  <a:gd name="T110" fmla="*/ 1377 w 1377"/>
                  <a:gd name="T111" fmla="*/ 648 h 6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77" h="648">
                    <a:moveTo>
                      <a:pt x="33" y="546"/>
                    </a:moveTo>
                    <a:lnTo>
                      <a:pt x="3" y="564"/>
                    </a:lnTo>
                    <a:lnTo>
                      <a:pt x="0" y="600"/>
                    </a:lnTo>
                    <a:lnTo>
                      <a:pt x="0" y="627"/>
                    </a:lnTo>
                    <a:lnTo>
                      <a:pt x="15" y="648"/>
                    </a:lnTo>
                    <a:lnTo>
                      <a:pt x="114" y="642"/>
                    </a:lnTo>
                    <a:lnTo>
                      <a:pt x="279" y="627"/>
                    </a:lnTo>
                    <a:lnTo>
                      <a:pt x="369" y="606"/>
                    </a:lnTo>
                    <a:lnTo>
                      <a:pt x="480" y="582"/>
                    </a:lnTo>
                    <a:lnTo>
                      <a:pt x="552" y="546"/>
                    </a:lnTo>
                    <a:lnTo>
                      <a:pt x="633" y="483"/>
                    </a:lnTo>
                    <a:lnTo>
                      <a:pt x="717" y="390"/>
                    </a:lnTo>
                    <a:lnTo>
                      <a:pt x="786" y="324"/>
                    </a:lnTo>
                    <a:lnTo>
                      <a:pt x="861" y="282"/>
                    </a:lnTo>
                    <a:lnTo>
                      <a:pt x="951" y="255"/>
                    </a:lnTo>
                    <a:lnTo>
                      <a:pt x="1056" y="243"/>
                    </a:lnTo>
                    <a:lnTo>
                      <a:pt x="1212" y="246"/>
                    </a:lnTo>
                    <a:lnTo>
                      <a:pt x="1332" y="258"/>
                    </a:lnTo>
                    <a:lnTo>
                      <a:pt x="1371" y="186"/>
                    </a:lnTo>
                    <a:lnTo>
                      <a:pt x="1377" y="111"/>
                    </a:lnTo>
                    <a:lnTo>
                      <a:pt x="1374" y="42"/>
                    </a:lnTo>
                    <a:lnTo>
                      <a:pt x="1359" y="12"/>
                    </a:lnTo>
                    <a:lnTo>
                      <a:pt x="1209" y="3"/>
                    </a:lnTo>
                    <a:lnTo>
                      <a:pt x="1119" y="0"/>
                    </a:lnTo>
                    <a:lnTo>
                      <a:pt x="1053" y="9"/>
                    </a:lnTo>
                    <a:lnTo>
                      <a:pt x="960" y="27"/>
                    </a:lnTo>
                    <a:lnTo>
                      <a:pt x="876" y="66"/>
                    </a:lnTo>
                    <a:lnTo>
                      <a:pt x="807" y="114"/>
                    </a:lnTo>
                    <a:lnTo>
                      <a:pt x="726" y="225"/>
                    </a:lnTo>
                    <a:lnTo>
                      <a:pt x="630" y="348"/>
                    </a:lnTo>
                    <a:lnTo>
                      <a:pt x="552" y="417"/>
                    </a:lnTo>
                    <a:lnTo>
                      <a:pt x="486" y="459"/>
                    </a:lnTo>
                    <a:lnTo>
                      <a:pt x="384" y="495"/>
                    </a:lnTo>
                    <a:lnTo>
                      <a:pt x="276" y="522"/>
                    </a:lnTo>
                    <a:lnTo>
                      <a:pt x="126" y="546"/>
                    </a:lnTo>
                    <a:lnTo>
                      <a:pt x="33" y="546"/>
                    </a:lnTo>
                    <a:close/>
                  </a:path>
                </a:pathLst>
              </a:custGeom>
              <a:solidFill>
                <a:schemeClr val="accent1"/>
              </a:solidFill>
              <a:ln w="9525">
                <a:solidFill>
                  <a:schemeClr val="tx1"/>
                </a:solidFill>
                <a:round/>
                <a:headEnd/>
                <a:tailEnd/>
              </a:ln>
            </p:spPr>
            <p:txBody>
              <a:bodyPr/>
              <a:lstStyle/>
              <a:p>
                <a:endParaRPr lang="en-US"/>
              </a:p>
            </p:txBody>
          </p:sp>
          <p:grpSp>
            <p:nvGrpSpPr>
              <p:cNvPr id="9269" name="Group 15"/>
              <p:cNvGrpSpPr>
                <a:grpSpLocks/>
              </p:cNvGrpSpPr>
              <p:nvPr/>
            </p:nvGrpSpPr>
            <p:grpSpPr bwMode="auto">
              <a:xfrm>
                <a:off x="746" y="3408"/>
                <a:ext cx="161" cy="93"/>
                <a:chOff x="707" y="2868"/>
                <a:chExt cx="161" cy="96"/>
              </a:xfrm>
            </p:grpSpPr>
            <p:sp>
              <p:nvSpPr>
                <p:cNvPr id="9275" name="AutoShape 16"/>
                <p:cNvSpPr>
                  <a:spLocks noChangeArrowheads="1"/>
                </p:cNvSpPr>
                <p:nvPr/>
              </p:nvSpPr>
              <p:spPr bwMode="auto">
                <a:xfrm rot="213656" flipH="1">
                  <a:off x="707" y="2868"/>
                  <a:ext cx="161" cy="96"/>
                </a:xfrm>
                <a:prstGeom prst="flowChartMagneticDrum">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76" name="Arc 17"/>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9270" name="Freeform 18"/>
              <p:cNvSpPr>
                <a:spLocks/>
              </p:cNvSpPr>
              <p:nvPr/>
            </p:nvSpPr>
            <p:spPr bwMode="auto">
              <a:xfrm rot="-10354484">
                <a:off x="790" y="3032"/>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71" name="Freeform 19"/>
              <p:cNvSpPr>
                <a:spLocks/>
              </p:cNvSpPr>
              <p:nvPr/>
            </p:nvSpPr>
            <p:spPr bwMode="auto">
              <a:xfrm rot="-10354484">
                <a:off x="810" y="2786"/>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72" name="Oval 20"/>
              <p:cNvSpPr>
                <a:spLocks noChangeArrowheads="1"/>
              </p:cNvSpPr>
              <p:nvPr/>
            </p:nvSpPr>
            <p:spPr bwMode="auto">
              <a:xfrm rot="-10354484">
                <a:off x="2170" y="2874"/>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73" name="Oval 21"/>
              <p:cNvSpPr>
                <a:spLocks noChangeArrowheads="1"/>
              </p:cNvSpPr>
              <p:nvPr/>
            </p:nvSpPr>
            <p:spPr bwMode="auto">
              <a:xfrm rot="-10354484">
                <a:off x="747" y="3406"/>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74" name="Oval 22"/>
              <p:cNvSpPr>
                <a:spLocks noChangeArrowheads="1"/>
              </p:cNvSpPr>
              <p:nvPr/>
            </p:nvSpPr>
            <p:spPr bwMode="auto">
              <a:xfrm rot="-10354484">
                <a:off x="852" y="3410"/>
                <a:ext cx="51" cy="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nvGrpSpPr>
            <p:cNvPr id="9228" name="Group 23"/>
            <p:cNvGrpSpPr>
              <a:grpSpLocks/>
            </p:cNvGrpSpPr>
            <p:nvPr/>
          </p:nvGrpSpPr>
          <p:grpSpPr bwMode="auto">
            <a:xfrm>
              <a:off x="3497" y="2855"/>
              <a:ext cx="1480" cy="804"/>
              <a:chOff x="755" y="3239"/>
              <a:chExt cx="1480" cy="804"/>
            </a:xfrm>
          </p:grpSpPr>
          <p:sp>
            <p:nvSpPr>
              <p:cNvPr id="9260" name="Freeform 24"/>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261" name="Group 25"/>
              <p:cNvGrpSpPr>
                <a:grpSpLocks/>
              </p:cNvGrpSpPr>
              <p:nvPr/>
            </p:nvGrpSpPr>
            <p:grpSpPr bwMode="auto">
              <a:xfrm>
                <a:off x="755" y="3327"/>
                <a:ext cx="1480" cy="716"/>
                <a:chOff x="755" y="3327"/>
                <a:chExt cx="1480" cy="716"/>
              </a:xfrm>
            </p:grpSpPr>
            <p:grpSp>
              <p:nvGrpSpPr>
                <p:cNvPr id="9262" name="Group 26"/>
                <p:cNvGrpSpPr>
                  <a:grpSpLocks/>
                </p:cNvGrpSpPr>
                <p:nvPr/>
              </p:nvGrpSpPr>
              <p:grpSpPr bwMode="auto">
                <a:xfrm>
                  <a:off x="755" y="3861"/>
                  <a:ext cx="161" cy="93"/>
                  <a:chOff x="707" y="2868"/>
                  <a:chExt cx="161" cy="96"/>
                </a:xfrm>
              </p:grpSpPr>
              <p:sp>
                <p:nvSpPr>
                  <p:cNvPr id="9266" name="AutoShape 27"/>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67" name="Arc 28"/>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9263" name="Freeform 29"/>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64" name="Oval 30"/>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65" name="AutoShape 31"/>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sp>
          <p:nvSpPr>
            <p:cNvPr id="9229" name="Line 32"/>
            <p:cNvSpPr>
              <a:spLocks noChangeShapeType="1"/>
            </p:cNvSpPr>
            <p:nvPr/>
          </p:nvSpPr>
          <p:spPr bwMode="auto">
            <a:xfrm flipH="1">
              <a:off x="3103" y="2597"/>
              <a:ext cx="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0" name="Line 33"/>
            <p:cNvSpPr>
              <a:spLocks noChangeShapeType="1"/>
            </p:cNvSpPr>
            <p:nvPr/>
          </p:nvSpPr>
          <p:spPr bwMode="auto">
            <a:xfrm flipH="1">
              <a:off x="3145" y="1757"/>
              <a:ext cx="9" cy="80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31" name="Line 34"/>
            <p:cNvSpPr>
              <a:spLocks noChangeShapeType="1"/>
            </p:cNvSpPr>
            <p:nvPr/>
          </p:nvSpPr>
          <p:spPr bwMode="auto">
            <a:xfrm flipH="1">
              <a:off x="3089" y="1729"/>
              <a:ext cx="1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2" name="Text Box 35"/>
            <p:cNvSpPr txBox="1">
              <a:spLocks noChangeArrowheads="1"/>
            </p:cNvSpPr>
            <p:nvPr/>
          </p:nvSpPr>
          <p:spPr bwMode="auto">
            <a:xfrm>
              <a:off x="3027" y="2083"/>
              <a:ext cx="216"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t</a:t>
              </a:r>
            </a:p>
          </p:txBody>
        </p:sp>
        <p:sp>
          <p:nvSpPr>
            <p:cNvPr id="9233" name="Line 36"/>
            <p:cNvSpPr>
              <a:spLocks noChangeShapeType="1"/>
            </p:cNvSpPr>
            <p:nvPr/>
          </p:nvSpPr>
          <p:spPr bwMode="auto">
            <a:xfrm>
              <a:off x="3488" y="2336"/>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4" name="Line 37"/>
            <p:cNvSpPr>
              <a:spLocks noChangeShapeType="1"/>
            </p:cNvSpPr>
            <p:nvPr/>
          </p:nvSpPr>
          <p:spPr bwMode="auto">
            <a:xfrm>
              <a:off x="3620" y="234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5" name="Line 38"/>
            <p:cNvSpPr>
              <a:spLocks noChangeShapeType="1"/>
            </p:cNvSpPr>
            <p:nvPr/>
          </p:nvSpPr>
          <p:spPr bwMode="auto">
            <a:xfrm>
              <a:off x="3479" y="2438"/>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36" name="Text Box 39"/>
            <p:cNvSpPr txBox="1">
              <a:spLocks noChangeArrowheads="1"/>
            </p:cNvSpPr>
            <p:nvPr/>
          </p:nvSpPr>
          <p:spPr bwMode="auto">
            <a:xfrm>
              <a:off x="3434" y="2106"/>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9237" name="Line 40"/>
            <p:cNvSpPr>
              <a:spLocks noChangeShapeType="1"/>
            </p:cNvSpPr>
            <p:nvPr/>
          </p:nvSpPr>
          <p:spPr bwMode="auto">
            <a:xfrm>
              <a:off x="4873" y="274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8" name="Line 41"/>
            <p:cNvSpPr>
              <a:spLocks noChangeShapeType="1"/>
            </p:cNvSpPr>
            <p:nvPr/>
          </p:nvSpPr>
          <p:spPr bwMode="auto">
            <a:xfrm>
              <a:off x="4969" y="2749"/>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9" name="Line 42"/>
            <p:cNvSpPr>
              <a:spLocks noChangeShapeType="1"/>
            </p:cNvSpPr>
            <p:nvPr/>
          </p:nvSpPr>
          <p:spPr bwMode="auto">
            <a:xfrm>
              <a:off x="4770" y="2845"/>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40" name="Text Box 43"/>
            <p:cNvSpPr txBox="1">
              <a:spLocks noChangeArrowheads="1"/>
            </p:cNvSpPr>
            <p:nvPr/>
          </p:nvSpPr>
          <p:spPr bwMode="auto">
            <a:xfrm>
              <a:off x="4765" y="2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9241" name="Line 44"/>
            <p:cNvSpPr>
              <a:spLocks noChangeShapeType="1"/>
            </p:cNvSpPr>
            <p:nvPr/>
          </p:nvSpPr>
          <p:spPr bwMode="auto">
            <a:xfrm flipH="1">
              <a:off x="4970" y="283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42" name="Line 45"/>
            <p:cNvSpPr>
              <a:spLocks noChangeShapeType="1"/>
            </p:cNvSpPr>
            <p:nvPr/>
          </p:nvSpPr>
          <p:spPr bwMode="auto">
            <a:xfrm>
              <a:off x="4841" y="1367"/>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43" name="Line 46"/>
            <p:cNvSpPr>
              <a:spLocks noChangeShapeType="1"/>
            </p:cNvSpPr>
            <p:nvPr/>
          </p:nvSpPr>
          <p:spPr bwMode="auto">
            <a:xfrm>
              <a:off x="4937" y="137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44" name="Line 47"/>
            <p:cNvSpPr>
              <a:spLocks noChangeShapeType="1"/>
            </p:cNvSpPr>
            <p:nvPr/>
          </p:nvSpPr>
          <p:spPr bwMode="auto">
            <a:xfrm>
              <a:off x="4738" y="146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45" name="Text Box 48"/>
            <p:cNvSpPr txBox="1">
              <a:spLocks noChangeArrowheads="1"/>
            </p:cNvSpPr>
            <p:nvPr/>
          </p:nvSpPr>
          <p:spPr bwMode="auto">
            <a:xfrm>
              <a:off x="4757" y="1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9246" name="Line 49"/>
            <p:cNvSpPr>
              <a:spLocks noChangeShapeType="1"/>
            </p:cNvSpPr>
            <p:nvPr/>
          </p:nvSpPr>
          <p:spPr bwMode="auto">
            <a:xfrm flipH="1">
              <a:off x="4938" y="1463"/>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47" name="Line 50"/>
            <p:cNvSpPr>
              <a:spLocks noChangeShapeType="1"/>
            </p:cNvSpPr>
            <p:nvPr/>
          </p:nvSpPr>
          <p:spPr bwMode="auto">
            <a:xfrm>
              <a:off x="3504" y="327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48" name="Line 51"/>
            <p:cNvSpPr>
              <a:spLocks noChangeShapeType="1"/>
            </p:cNvSpPr>
            <p:nvPr/>
          </p:nvSpPr>
          <p:spPr bwMode="auto">
            <a:xfrm>
              <a:off x="3636" y="3278"/>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49" name="Line 52"/>
            <p:cNvSpPr>
              <a:spLocks noChangeShapeType="1"/>
            </p:cNvSpPr>
            <p:nvPr/>
          </p:nvSpPr>
          <p:spPr bwMode="auto">
            <a:xfrm>
              <a:off x="3495" y="3374"/>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50" name="Text Box 53"/>
            <p:cNvSpPr txBox="1">
              <a:spLocks noChangeArrowheads="1"/>
            </p:cNvSpPr>
            <p:nvPr/>
          </p:nvSpPr>
          <p:spPr bwMode="auto">
            <a:xfrm>
              <a:off x="3450" y="3042"/>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9251" name="Line 54"/>
            <p:cNvSpPr>
              <a:spLocks noChangeShapeType="1"/>
            </p:cNvSpPr>
            <p:nvPr/>
          </p:nvSpPr>
          <p:spPr bwMode="auto">
            <a:xfrm>
              <a:off x="3336" y="3800"/>
              <a:ext cx="1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52" name="Line 55"/>
            <p:cNvSpPr>
              <a:spLocks noChangeShapeType="1"/>
            </p:cNvSpPr>
            <p:nvPr/>
          </p:nvSpPr>
          <p:spPr bwMode="auto">
            <a:xfrm rot="5400000" flipH="1">
              <a:off x="3348" y="3660"/>
              <a:ext cx="248"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53" name="Line 56"/>
            <p:cNvSpPr>
              <a:spLocks noChangeShapeType="1"/>
            </p:cNvSpPr>
            <p:nvPr/>
          </p:nvSpPr>
          <p:spPr bwMode="auto">
            <a:xfrm rot="5400000" flipH="1">
              <a:off x="4404" y="3412"/>
              <a:ext cx="744"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54" name="Text Box 57"/>
            <p:cNvSpPr txBox="1">
              <a:spLocks noChangeArrowheads="1"/>
            </p:cNvSpPr>
            <p:nvPr/>
          </p:nvSpPr>
          <p:spPr bwMode="auto">
            <a:xfrm>
              <a:off x="3202" y="3578"/>
              <a:ext cx="2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1</a:t>
              </a:r>
              <a:endParaRPr lang="en-US" altLang="en-US" sz="1400" i="1">
                <a:sym typeface="Symbol" pitchFamily="18" charset="2"/>
              </a:endParaRPr>
            </a:p>
          </p:txBody>
        </p:sp>
        <p:sp>
          <p:nvSpPr>
            <p:cNvPr id="9255" name="Text Box 58"/>
            <p:cNvSpPr txBox="1">
              <a:spLocks noChangeArrowheads="1"/>
            </p:cNvSpPr>
            <p:nvPr/>
          </p:nvSpPr>
          <p:spPr bwMode="auto">
            <a:xfrm>
              <a:off x="4498" y="3466"/>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2</a:t>
              </a:r>
              <a:endParaRPr lang="en-US" altLang="en-US" sz="1400" i="1">
                <a:sym typeface="Symbol" pitchFamily="18" charset="2"/>
              </a:endParaRPr>
            </a:p>
          </p:txBody>
        </p:sp>
        <p:sp>
          <p:nvSpPr>
            <p:cNvPr id="9256" name="Line 59"/>
            <p:cNvSpPr>
              <a:spLocks noChangeShapeType="1"/>
            </p:cNvSpPr>
            <p:nvPr/>
          </p:nvSpPr>
          <p:spPr bwMode="auto">
            <a:xfrm>
              <a:off x="3576" y="3688"/>
              <a:ext cx="2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57" name="Line 60"/>
            <p:cNvSpPr>
              <a:spLocks noChangeShapeType="1"/>
            </p:cNvSpPr>
            <p:nvPr/>
          </p:nvSpPr>
          <p:spPr bwMode="auto">
            <a:xfrm>
              <a:off x="4896" y="3272"/>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58" name="Text Box 61"/>
            <p:cNvSpPr txBox="1">
              <a:spLocks noChangeArrowheads="1"/>
            </p:cNvSpPr>
            <p:nvPr/>
          </p:nvSpPr>
          <p:spPr bwMode="auto">
            <a:xfrm>
              <a:off x="4930" y="3258"/>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2</a:t>
              </a:r>
              <a:endParaRPr lang="en-US" altLang="en-US" sz="1400" i="1">
                <a:solidFill>
                  <a:srgbClr val="FF0000"/>
                </a:solidFill>
                <a:sym typeface="Symbol" pitchFamily="18" charset="2"/>
              </a:endParaRPr>
            </a:p>
          </p:txBody>
        </p:sp>
        <p:sp>
          <p:nvSpPr>
            <p:cNvPr id="9259" name="Text Box 62"/>
            <p:cNvSpPr txBox="1">
              <a:spLocks noChangeArrowheads="1"/>
            </p:cNvSpPr>
            <p:nvPr/>
          </p:nvSpPr>
          <p:spPr bwMode="auto">
            <a:xfrm>
              <a:off x="3778" y="3594"/>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1</a:t>
              </a:r>
              <a:endParaRPr lang="en-US" altLang="en-US" sz="1400" i="1">
                <a:solidFill>
                  <a:srgbClr val="FF0000"/>
                </a:solidFill>
                <a:sym typeface="Symbol" pitchFamily="18" charset="2"/>
              </a:endParaRPr>
            </a:p>
          </p:txBody>
        </p:sp>
      </p:grpSp>
      <p:sp>
        <p:nvSpPr>
          <p:cNvPr id="9220" name="Rectangle 63"/>
          <p:cNvSpPr>
            <a:spLocks noGrp="1" noChangeArrowheads="1"/>
          </p:cNvSpPr>
          <p:nvPr>
            <p:ph type="title"/>
          </p:nvPr>
        </p:nvSpPr>
        <p:spPr/>
        <p:txBody>
          <a:bodyPr/>
          <a:lstStyle/>
          <a:p>
            <a:pPr eaLnBrk="1" hangingPunct="1"/>
            <a:r>
              <a:rPr lang="en-US" altLang="en-US"/>
              <a:t>Continuity Equation</a:t>
            </a:r>
          </a:p>
        </p:txBody>
      </p:sp>
      <p:sp>
        <p:nvSpPr>
          <p:cNvPr id="9221" name="Rectangle 64"/>
          <p:cNvSpPr>
            <a:spLocks noGrp="1" noChangeArrowheads="1"/>
          </p:cNvSpPr>
          <p:nvPr>
            <p:ph type="body" idx="1"/>
          </p:nvPr>
        </p:nvSpPr>
        <p:spPr>
          <a:xfrm>
            <a:off x="457200" y="1600200"/>
            <a:ext cx="4076700" cy="4525963"/>
          </a:xfrm>
        </p:spPr>
        <p:txBody>
          <a:bodyPr/>
          <a:lstStyle/>
          <a:p>
            <a:pPr eaLnBrk="1" hangingPunct="1"/>
            <a:r>
              <a:rPr lang="en-US" altLang="en-US" sz="2400">
                <a:sym typeface="Symbol" pitchFamily="18" charset="2"/>
              </a:rPr>
              <a:t>The mass in volume 1</a:t>
            </a:r>
          </a:p>
          <a:p>
            <a:pPr eaLnBrk="1" hangingPunct="1"/>
            <a:endParaRPr lang="en-US" altLang="en-US" sz="2400">
              <a:sym typeface="Symbol" pitchFamily="18" charset="2"/>
            </a:endParaRPr>
          </a:p>
          <a:p>
            <a:pPr eaLnBrk="1" hangingPunct="1"/>
            <a:r>
              <a:rPr lang="en-US" altLang="en-US" sz="2400">
                <a:sym typeface="Symbol" pitchFamily="18" charset="2"/>
              </a:rPr>
              <a:t>The mass in volume 2</a:t>
            </a:r>
          </a:p>
          <a:p>
            <a:pPr eaLnBrk="1" hangingPunct="1"/>
            <a:endParaRPr lang="en-US" altLang="en-US" sz="2400">
              <a:sym typeface="Symbol" pitchFamily="18" charset="2"/>
            </a:endParaRPr>
          </a:p>
          <a:p>
            <a:pPr eaLnBrk="1" hangingPunct="1"/>
            <a:r>
              <a:rPr lang="en-US" altLang="en-US" sz="2400">
                <a:sym typeface="Symbol" pitchFamily="18" charset="2"/>
              </a:rPr>
              <a:t>It is as though the mass from area 1 is moved to area 2</a:t>
            </a:r>
          </a:p>
          <a:p>
            <a:pPr lvl="1" eaLnBrk="1" hangingPunct="1"/>
            <a:r>
              <a:rPr lang="en-US" altLang="en-US" sz="2000">
                <a:sym typeface="Symbol" pitchFamily="18" charset="2"/>
              </a:rPr>
              <a:t>Really we move all the segment</a:t>
            </a:r>
          </a:p>
          <a:p>
            <a:pPr lvl="1" eaLnBrk="1" hangingPunct="1"/>
            <a:r>
              <a:rPr lang="en-US" altLang="en-US" sz="2000">
                <a:sym typeface="Symbol" pitchFamily="18" charset="2"/>
              </a:rPr>
              <a:t>We can’t tell parts of the segment apart</a:t>
            </a:r>
          </a:p>
        </p:txBody>
      </p:sp>
      <p:sp>
        <p:nvSpPr>
          <p:cNvPr id="9222" name="Rectangle 6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9223" name="Object 66"/>
          <p:cNvGraphicFramePr>
            <a:graphicFrameLocks noChangeAspect="1"/>
          </p:cNvGraphicFramePr>
          <p:nvPr/>
        </p:nvGraphicFramePr>
        <p:xfrm>
          <a:off x="1301750" y="2066925"/>
          <a:ext cx="2432050" cy="379413"/>
        </p:xfrm>
        <a:graphic>
          <a:graphicData uri="http://schemas.openxmlformats.org/presentationml/2006/ole">
            <mc:AlternateContent xmlns:mc="http://schemas.openxmlformats.org/markup-compatibility/2006">
              <mc:Choice xmlns:v="urn:schemas-microsoft-com:vml" Requires="v">
                <p:oleObj name="Equation" r:id="rId2" imgW="1371600" imgH="215900" progId="Equation.3">
                  <p:embed/>
                </p:oleObj>
              </mc:Choice>
              <mc:Fallback>
                <p:oleObj name="Equation" r:id="rId2" imgW="1371600" imgH="215900" progId="Equation.3">
                  <p:embed/>
                  <p:pic>
                    <p:nvPicPr>
                      <p:cNvPr id="9223" name="Object 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750" y="2066925"/>
                        <a:ext cx="243205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4" name="Rectangle 67"/>
          <p:cNvSpPr>
            <a:spLocks noChangeArrowheads="1"/>
          </p:cNvSpPr>
          <p:nvPr/>
        </p:nvSpPr>
        <p:spPr bwMode="auto">
          <a:xfrm>
            <a:off x="0" y="3262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9225" name="Object 68"/>
          <p:cNvGraphicFramePr>
            <a:graphicFrameLocks noChangeAspect="1"/>
          </p:cNvGraphicFramePr>
          <p:nvPr/>
        </p:nvGraphicFramePr>
        <p:xfrm>
          <a:off x="1155700" y="2974975"/>
          <a:ext cx="2608263" cy="382588"/>
        </p:xfrm>
        <a:graphic>
          <a:graphicData uri="http://schemas.openxmlformats.org/presentationml/2006/ole">
            <mc:AlternateContent xmlns:mc="http://schemas.openxmlformats.org/markup-compatibility/2006">
              <mc:Choice xmlns:v="urn:schemas-microsoft-com:vml" Requires="v">
                <p:oleObj name="Equation" r:id="rId4" imgW="1459866" imgH="215806" progId="Equation.3">
                  <p:embed/>
                </p:oleObj>
              </mc:Choice>
              <mc:Fallback>
                <p:oleObj name="Equation" r:id="rId4" imgW="1459866" imgH="215806" progId="Equation.3">
                  <p:embed/>
                  <p:pic>
                    <p:nvPicPr>
                      <p:cNvPr id="9225" name="Object 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700" y="2974975"/>
                        <a:ext cx="260826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5109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2AE6138C-11AD-4507-8AA5-FA610A725371}" type="slidenum">
              <a:rPr lang="en-US" altLang="en-US" sz="1400" smtClean="0"/>
              <a:pPr eaLnBrk="1" hangingPunct="1">
                <a:spcBef>
                  <a:spcPct val="0"/>
                </a:spcBef>
                <a:buFontTx/>
                <a:buNone/>
              </a:pPr>
              <a:t>36</a:t>
            </a:fld>
            <a:endParaRPr lang="en-US" altLang="en-US" sz="1400"/>
          </a:p>
        </p:txBody>
      </p:sp>
      <p:grpSp>
        <p:nvGrpSpPr>
          <p:cNvPr id="10243" name="Group 2"/>
          <p:cNvGrpSpPr>
            <a:grpSpLocks/>
          </p:cNvGrpSpPr>
          <p:nvPr/>
        </p:nvGrpSpPr>
        <p:grpSpPr bwMode="auto">
          <a:xfrm>
            <a:off x="4805363" y="1611313"/>
            <a:ext cx="3602037" cy="4421187"/>
            <a:chOff x="3027" y="1015"/>
            <a:chExt cx="2269" cy="2785"/>
          </a:xfrm>
        </p:grpSpPr>
        <p:grpSp>
          <p:nvGrpSpPr>
            <p:cNvPr id="10252" name="Group 3"/>
            <p:cNvGrpSpPr>
              <a:grpSpLocks/>
            </p:cNvGrpSpPr>
            <p:nvPr/>
          </p:nvGrpSpPr>
          <p:grpSpPr bwMode="auto">
            <a:xfrm>
              <a:off x="3478" y="1015"/>
              <a:ext cx="1480" cy="804"/>
              <a:chOff x="698" y="1317"/>
              <a:chExt cx="1480" cy="804"/>
            </a:xfrm>
          </p:grpSpPr>
          <p:grpSp>
            <p:nvGrpSpPr>
              <p:cNvPr id="10303" name="Group 4"/>
              <p:cNvGrpSpPr>
                <a:grpSpLocks/>
              </p:cNvGrpSpPr>
              <p:nvPr/>
            </p:nvGrpSpPr>
            <p:grpSpPr bwMode="auto">
              <a:xfrm>
                <a:off x="698" y="1936"/>
                <a:ext cx="161" cy="96"/>
                <a:chOff x="707" y="2868"/>
                <a:chExt cx="161" cy="96"/>
              </a:xfrm>
            </p:grpSpPr>
            <p:sp>
              <p:nvSpPr>
                <p:cNvPr id="10310" name="AutoShape 5"/>
                <p:cNvSpPr>
                  <a:spLocks noChangeArrowheads="1"/>
                </p:cNvSpPr>
                <p:nvPr/>
              </p:nvSpPr>
              <p:spPr bwMode="auto">
                <a:xfrm rot="213656" flipH="1">
                  <a:off x="707" y="2868"/>
                  <a:ext cx="161" cy="96"/>
                </a:xfrm>
                <a:prstGeom prst="flowChartMagneticDrum">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311" name="Arc 6"/>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0304" name="Freeform 7"/>
              <p:cNvSpPr>
                <a:spLocks/>
              </p:cNvSpPr>
              <p:nvPr/>
            </p:nvSpPr>
            <p:spPr bwMode="auto">
              <a:xfrm>
                <a:off x="702" y="1393"/>
                <a:ext cx="1407" cy="642"/>
              </a:xfrm>
              <a:custGeom>
                <a:avLst/>
                <a:gdLst>
                  <a:gd name="T0" fmla="*/ 126 w 1407"/>
                  <a:gd name="T1" fmla="*/ 546 h 642"/>
                  <a:gd name="T2" fmla="*/ 222 w 1407"/>
                  <a:gd name="T3" fmla="*/ 546 h 642"/>
                  <a:gd name="T4" fmla="*/ 336 w 1407"/>
                  <a:gd name="T5" fmla="*/ 525 h 642"/>
                  <a:gd name="T6" fmla="*/ 441 w 1407"/>
                  <a:gd name="T7" fmla="*/ 507 h 642"/>
                  <a:gd name="T8" fmla="*/ 537 w 1407"/>
                  <a:gd name="T9" fmla="*/ 480 h 642"/>
                  <a:gd name="T10" fmla="*/ 618 w 1407"/>
                  <a:gd name="T11" fmla="*/ 444 h 642"/>
                  <a:gd name="T12" fmla="*/ 678 w 1407"/>
                  <a:gd name="T13" fmla="*/ 402 h 642"/>
                  <a:gd name="T14" fmla="*/ 759 w 1407"/>
                  <a:gd name="T15" fmla="*/ 315 h 642"/>
                  <a:gd name="T16" fmla="*/ 834 w 1407"/>
                  <a:gd name="T17" fmla="*/ 216 h 642"/>
                  <a:gd name="T18" fmla="*/ 924 w 1407"/>
                  <a:gd name="T19" fmla="*/ 102 h 642"/>
                  <a:gd name="T20" fmla="*/ 990 w 1407"/>
                  <a:gd name="T21" fmla="*/ 57 h 642"/>
                  <a:gd name="T22" fmla="*/ 1080 w 1407"/>
                  <a:gd name="T23" fmla="*/ 24 h 642"/>
                  <a:gd name="T24" fmla="*/ 1161 w 1407"/>
                  <a:gd name="T25" fmla="*/ 9 h 642"/>
                  <a:gd name="T26" fmla="*/ 1242 w 1407"/>
                  <a:gd name="T27" fmla="*/ 0 h 642"/>
                  <a:gd name="T28" fmla="*/ 1332 w 1407"/>
                  <a:gd name="T29" fmla="*/ 6 h 642"/>
                  <a:gd name="T30" fmla="*/ 1389 w 1407"/>
                  <a:gd name="T31" fmla="*/ 6 h 642"/>
                  <a:gd name="T32" fmla="*/ 1407 w 1407"/>
                  <a:gd name="T33" fmla="*/ 18 h 642"/>
                  <a:gd name="T34" fmla="*/ 1407 w 1407"/>
                  <a:gd name="T35" fmla="*/ 90 h 642"/>
                  <a:gd name="T36" fmla="*/ 1404 w 1407"/>
                  <a:gd name="T37" fmla="*/ 135 h 642"/>
                  <a:gd name="T38" fmla="*/ 1395 w 1407"/>
                  <a:gd name="T39" fmla="*/ 192 h 642"/>
                  <a:gd name="T40" fmla="*/ 1377 w 1407"/>
                  <a:gd name="T41" fmla="*/ 243 h 642"/>
                  <a:gd name="T42" fmla="*/ 1263 w 1407"/>
                  <a:gd name="T43" fmla="*/ 249 h 642"/>
                  <a:gd name="T44" fmla="*/ 1170 w 1407"/>
                  <a:gd name="T45" fmla="*/ 243 h 642"/>
                  <a:gd name="T46" fmla="*/ 1077 w 1407"/>
                  <a:gd name="T47" fmla="*/ 252 h 642"/>
                  <a:gd name="T48" fmla="*/ 1014 w 1407"/>
                  <a:gd name="T49" fmla="*/ 267 h 642"/>
                  <a:gd name="T50" fmla="*/ 963 w 1407"/>
                  <a:gd name="T51" fmla="*/ 285 h 642"/>
                  <a:gd name="T52" fmla="*/ 897 w 1407"/>
                  <a:gd name="T53" fmla="*/ 315 h 642"/>
                  <a:gd name="T54" fmla="*/ 843 w 1407"/>
                  <a:gd name="T55" fmla="*/ 375 h 642"/>
                  <a:gd name="T56" fmla="*/ 768 w 1407"/>
                  <a:gd name="T57" fmla="*/ 447 h 642"/>
                  <a:gd name="T58" fmla="*/ 717 w 1407"/>
                  <a:gd name="T59" fmla="*/ 498 h 642"/>
                  <a:gd name="T60" fmla="*/ 669 w 1407"/>
                  <a:gd name="T61" fmla="*/ 540 h 642"/>
                  <a:gd name="T62" fmla="*/ 621 w 1407"/>
                  <a:gd name="T63" fmla="*/ 564 h 642"/>
                  <a:gd name="T64" fmla="*/ 564 w 1407"/>
                  <a:gd name="T65" fmla="*/ 588 h 642"/>
                  <a:gd name="T66" fmla="*/ 477 w 1407"/>
                  <a:gd name="T67" fmla="*/ 606 h 642"/>
                  <a:gd name="T68" fmla="*/ 375 w 1407"/>
                  <a:gd name="T69" fmla="*/ 627 h 642"/>
                  <a:gd name="T70" fmla="*/ 273 w 1407"/>
                  <a:gd name="T71" fmla="*/ 636 h 642"/>
                  <a:gd name="T72" fmla="*/ 171 w 1407"/>
                  <a:gd name="T73" fmla="*/ 642 h 642"/>
                  <a:gd name="T74" fmla="*/ 66 w 1407"/>
                  <a:gd name="T75" fmla="*/ 636 h 642"/>
                  <a:gd name="T76" fmla="*/ 15 w 1407"/>
                  <a:gd name="T77" fmla="*/ 630 h 642"/>
                  <a:gd name="T78" fmla="*/ 0 w 1407"/>
                  <a:gd name="T79" fmla="*/ 606 h 642"/>
                  <a:gd name="T80" fmla="*/ 3 w 1407"/>
                  <a:gd name="T81" fmla="*/ 573 h 642"/>
                  <a:gd name="T82" fmla="*/ 9 w 1407"/>
                  <a:gd name="T83" fmla="*/ 543 h 642"/>
                  <a:gd name="T84" fmla="*/ 57 w 1407"/>
                  <a:gd name="T85" fmla="*/ 546 h 642"/>
                  <a:gd name="T86" fmla="*/ 180 w 1407"/>
                  <a:gd name="T87" fmla="*/ 549 h 642"/>
                  <a:gd name="T88" fmla="*/ 204 w 1407"/>
                  <a:gd name="T89" fmla="*/ 546 h 6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07"/>
                  <a:gd name="T136" fmla="*/ 0 h 642"/>
                  <a:gd name="T137" fmla="*/ 1407 w 1407"/>
                  <a:gd name="T138" fmla="*/ 642 h 6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07" h="642">
                    <a:moveTo>
                      <a:pt x="126" y="546"/>
                    </a:moveTo>
                    <a:lnTo>
                      <a:pt x="222" y="546"/>
                    </a:lnTo>
                    <a:lnTo>
                      <a:pt x="336" y="525"/>
                    </a:lnTo>
                    <a:lnTo>
                      <a:pt x="441" y="507"/>
                    </a:lnTo>
                    <a:lnTo>
                      <a:pt x="537" y="480"/>
                    </a:lnTo>
                    <a:lnTo>
                      <a:pt x="618" y="444"/>
                    </a:lnTo>
                    <a:lnTo>
                      <a:pt x="678" y="402"/>
                    </a:lnTo>
                    <a:lnTo>
                      <a:pt x="759" y="315"/>
                    </a:lnTo>
                    <a:lnTo>
                      <a:pt x="834" y="216"/>
                    </a:lnTo>
                    <a:lnTo>
                      <a:pt x="924" y="102"/>
                    </a:lnTo>
                    <a:lnTo>
                      <a:pt x="990" y="57"/>
                    </a:lnTo>
                    <a:lnTo>
                      <a:pt x="1080" y="24"/>
                    </a:lnTo>
                    <a:lnTo>
                      <a:pt x="1161" y="9"/>
                    </a:lnTo>
                    <a:lnTo>
                      <a:pt x="1242" y="0"/>
                    </a:lnTo>
                    <a:lnTo>
                      <a:pt x="1332" y="6"/>
                    </a:lnTo>
                    <a:lnTo>
                      <a:pt x="1389" y="6"/>
                    </a:lnTo>
                    <a:lnTo>
                      <a:pt x="1407" y="18"/>
                    </a:lnTo>
                    <a:lnTo>
                      <a:pt x="1407" y="90"/>
                    </a:lnTo>
                    <a:lnTo>
                      <a:pt x="1404" y="135"/>
                    </a:lnTo>
                    <a:lnTo>
                      <a:pt x="1395" y="192"/>
                    </a:lnTo>
                    <a:lnTo>
                      <a:pt x="1377" y="243"/>
                    </a:lnTo>
                    <a:lnTo>
                      <a:pt x="1263" y="249"/>
                    </a:lnTo>
                    <a:lnTo>
                      <a:pt x="1170" y="243"/>
                    </a:lnTo>
                    <a:lnTo>
                      <a:pt x="1077" y="252"/>
                    </a:lnTo>
                    <a:lnTo>
                      <a:pt x="1014" y="267"/>
                    </a:lnTo>
                    <a:lnTo>
                      <a:pt x="963" y="285"/>
                    </a:lnTo>
                    <a:lnTo>
                      <a:pt x="897" y="315"/>
                    </a:lnTo>
                    <a:lnTo>
                      <a:pt x="843" y="375"/>
                    </a:lnTo>
                    <a:lnTo>
                      <a:pt x="768" y="447"/>
                    </a:lnTo>
                    <a:lnTo>
                      <a:pt x="717" y="498"/>
                    </a:lnTo>
                    <a:lnTo>
                      <a:pt x="669" y="540"/>
                    </a:lnTo>
                    <a:lnTo>
                      <a:pt x="621" y="564"/>
                    </a:lnTo>
                    <a:lnTo>
                      <a:pt x="564" y="588"/>
                    </a:lnTo>
                    <a:lnTo>
                      <a:pt x="477" y="606"/>
                    </a:lnTo>
                    <a:lnTo>
                      <a:pt x="375" y="627"/>
                    </a:lnTo>
                    <a:lnTo>
                      <a:pt x="273" y="636"/>
                    </a:lnTo>
                    <a:lnTo>
                      <a:pt x="171" y="642"/>
                    </a:lnTo>
                    <a:lnTo>
                      <a:pt x="66" y="636"/>
                    </a:lnTo>
                    <a:lnTo>
                      <a:pt x="15" y="630"/>
                    </a:lnTo>
                    <a:lnTo>
                      <a:pt x="0" y="606"/>
                    </a:lnTo>
                    <a:lnTo>
                      <a:pt x="3" y="573"/>
                    </a:lnTo>
                    <a:lnTo>
                      <a:pt x="9" y="543"/>
                    </a:lnTo>
                    <a:lnTo>
                      <a:pt x="57" y="546"/>
                    </a:lnTo>
                    <a:lnTo>
                      <a:pt x="180" y="549"/>
                    </a:lnTo>
                    <a:lnTo>
                      <a:pt x="204" y="546"/>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05" name="Freeform 8"/>
              <p:cNvSpPr>
                <a:spLocks/>
              </p:cNvSpPr>
              <p:nvPr/>
            </p:nvSpPr>
            <p:spPr bwMode="auto">
              <a:xfrm rot="-10354484">
                <a:off x="742" y="1563"/>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06" name="Freeform 9"/>
              <p:cNvSpPr>
                <a:spLocks/>
              </p:cNvSpPr>
              <p:nvPr/>
            </p:nvSpPr>
            <p:spPr bwMode="auto">
              <a:xfrm rot="-10354484">
                <a:off x="762" y="1317"/>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07" name="Oval 10"/>
              <p:cNvSpPr>
                <a:spLocks noChangeArrowheads="1"/>
              </p:cNvSpPr>
              <p:nvPr/>
            </p:nvSpPr>
            <p:spPr bwMode="auto">
              <a:xfrm rot="-10354484">
                <a:off x="2122" y="1405"/>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308" name="Oval 11"/>
              <p:cNvSpPr>
                <a:spLocks noChangeArrowheads="1"/>
              </p:cNvSpPr>
              <p:nvPr/>
            </p:nvSpPr>
            <p:spPr bwMode="auto">
              <a:xfrm rot="-10354484">
                <a:off x="699" y="1937"/>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309" name="Oval 12"/>
              <p:cNvSpPr>
                <a:spLocks noChangeArrowheads="1"/>
              </p:cNvSpPr>
              <p:nvPr/>
            </p:nvSpPr>
            <p:spPr bwMode="auto">
              <a:xfrm rot="-10354484">
                <a:off x="2053" y="1399"/>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nvGrpSpPr>
            <p:cNvPr id="10253" name="Group 13"/>
            <p:cNvGrpSpPr>
              <a:grpSpLocks/>
            </p:cNvGrpSpPr>
            <p:nvPr/>
          </p:nvGrpSpPr>
          <p:grpSpPr bwMode="auto">
            <a:xfrm>
              <a:off x="3497" y="1926"/>
              <a:ext cx="1483" cy="804"/>
              <a:chOff x="746" y="2786"/>
              <a:chExt cx="1483" cy="804"/>
            </a:xfrm>
          </p:grpSpPr>
          <p:sp>
            <p:nvSpPr>
              <p:cNvPr id="10294" name="Freeform 14"/>
              <p:cNvSpPr>
                <a:spLocks/>
              </p:cNvSpPr>
              <p:nvPr/>
            </p:nvSpPr>
            <p:spPr bwMode="auto">
              <a:xfrm>
                <a:off x="852" y="2862"/>
                <a:ext cx="1377" cy="648"/>
              </a:xfrm>
              <a:custGeom>
                <a:avLst/>
                <a:gdLst>
                  <a:gd name="T0" fmla="*/ 33 w 1377"/>
                  <a:gd name="T1" fmla="*/ 546 h 648"/>
                  <a:gd name="T2" fmla="*/ 3 w 1377"/>
                  <a:gd name="T3" fmla="*/ 564 h 648"/>
                  <a:gd name="T4" fmla="*/ 0 w 1377"/>
                  <a:gd name="T5" fmla="*/ 600 h 648"/>
                  <a:gd name="T6" fmla="*/ 0 w 1377"/>
                  <a:gd name="T7" fmla="*/ 627 h 648"/>
                  <a:gd name="T8" fmla="*/ 15 w 1377"/>
                  <a:gd name="T9" fmla="*/ 648 h 648"/>
                  <a:gd name="T10" fmla="*/ 114 w 1377"/>
                  <a:gd name="T11" fmla="*/ 642 h 648"/>
                  <a:gd name="T12" fmla="*/ 279 w 1377"/>
                  <a:gd name="T13" fmla="*/ 627 h 648"/>
                  <a:gd name="T14" fmla="*/ 369 w 1377"/>
                  <a:gd name="T15" fmla="*/ 606 h 648"/>
                  <a:gd name="T16" fmla="*/ 480 w 1377"/>
                  <a:gd name="T17" fmla="*/ 582 h 648"/>
                  <a:gd name="T18" fmla="*/ 552 w 1377"/>
                  <a:gd name="T19" fmla="*/ 546 h 648"/>
                  <a:gd name="T20" fmla="*/ 633 w 1377"/>
                  <a:gd name="T21" fmla="*/ 483 h 648"/>
                  <a:gd name="T22" fmla="*/ 717 w 1377"/>
                  <a:gd name="T23" fmla="*/ 390 h 648"/>
                  <a:gd name="T24" fmla="*/ 786 w 1377"/>
                  <a:gd name="T25" fmla="*/ 324 h 648"/>
                  <a:gd name="T26" fmla="*/ 861 w 1377"/>
                  <a:gd name="T27" fmla="*/ 282 h 648"/>
                  <a:gd name="T28" fmla="*/ 951 w 1377"/>
                  <a:gd name="T29" fmla="*/ 255 h 648"/>
                  <a:gd name="T30" fmla="*/ 1056 w 1377"/>
                  <a:gd name="T31" fmla="*/ 243 h 648"/>
                  <a:gd name="T32" fmla="*/ 1212 w 1377"/>
                  <a:gd name="T33" fmla="*/ 246 h 648"/>
                  <a:gd name="T34" fmla="*/ 1332 w 1377"/>
                  <a:gd name="T35" fmla="*/ 258 h 648"/>
                  <a:gd name="T36" fmla="*/ 1371 w 1377"/>
                  <a:gd name="T37" fmla="*/ 186 h 648"/>
                  <a:gd name="T38" fmla="*/ 1377 w 1377"/>
                  <a:gd name="T39" fmla="*/ 111 h 648"/>
                  <a:gd name="T40" fmla="*/ 1374 w 1377"/>
                  <a:gd name="T41" fmla="*/ 42 h 648"/>
                  <a:gd name="T42" fmla="*/ 1359 w 1377"/>
                  <a:gd name="T43" fmla="*/ 12 h 648"/>
                  <a:gd name="T44" fmla="*/ 1209 w 1377"/>
                  <a:gd name="T45" fmla="*/ 3 h 648"/>
                  <a:gd name="T46" fmla="*/ 1119 w 1377"/>
                  <a:gd name="T47" fmla="*/ 0 h 648"/>
                  <a:gd name="T48" fmla="*/ 1053 w 1377"/>
                  <a:gd name="T49" fmla="*/ 9 h 648"/>
                  <a:gd name="T50" fmla="*/ 960 w 1377"/>
                  <a:gd name="T51" fmla="*/ 27 h 648"/>
                  <a:gd name="T52" fmla="*/ 876 w 1377"/>
                  <a:gd name="T53" fmla="*/ 66 h 648"/>
                  <a:gd name="T54" fmla="*/ 807 w 1377"/>
                  <a:gd name="T55" fmla="*/ 114 h 648"/>
                  <a:gd name="T56" fmla="*/ 726 w 1377"/>
                  <a:gd name="T57" fmla="*/ 225 h 648"/>
                  <a:gd name="T58" fmla="*/ 630 w 1377"/>
                  <a:gd name="T59" fmla="*/ 348 h 648"/>
                  <a:gd name="T60" fmla="*/ 552 w 1377"/>
                  <a:gd name="T61" fmla="*/ 417 h 648"/>
                  <a:gd name="T62" fmla="*/ 486 w 1377"/>
                  <a:gd name="T63" fmla="*/ 459 h 648"/>
                  <a:gd name="T64" fmla="*/ 384 w 1377"/>
                  <a:gd name="T65" fmla="*/ 495 h 648"/>
                  <a:gd name="T66" fmla="*/ 276 w 1377"/>
                  <a:gd name="T67" fmla="*/ 522 h 648"/>
                  <a:gd name="T68" fmla="*/ 126 w 1377"/>
                  <a:gd name="T69" fmla="*/ 546 h 648"/>
                  <a:gd name="T70" fmla="*/ 33 w 1377"/>
                  <a:gd name="T71" fmla="*/ 546 h 6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77"/>
                  <a:gd name="T109" fmla="*/ 0 h 648"/>
                  <a:gd name="T110" fmla="*/ 1377 w 1377"/>
                  <a:gd name="T111" fmla="*/ 648 h 6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77" h="648">
                    <a:moveTo>
                      <a:pt x="33" y="546"/>
                    </a:moveTo>
                    <a:lnTo>
                      <a:pt x="3" y="564"/>
                    </a:lnTo>
                    <a:lnTo>
                      <a:pt x="0" y="600"/>
                    </a:lnTo>
                    <a:lnTo>
                      <a:pt x="0" y="627"/>
                    </a:lnTo>
                    <a:lnTo>
                      <a:pt x="15" y="648"/>
                    </a:lnTo>
                    <a:lnTo>
                      <a:pt x="114" y="642"/>
                    </a:lnTo>
                    <a:lnTo>
                      <a:pt x="279" y="627"/>
                    </a:lnTo>
                    <a:lnTo>
                      <a:pt x="369" y="606"/>
                    </a:lnTo>
                    <a:lnTo>
                      <a:pt x="480" y="582"/>
                    </a:lnTo>
                    <a:lnTo>
                      <a:pt x="552" y="546"/>
                    </a:lnTo>
                    <a:lnTo>
                      <a:pt x="633" y="483"/>
                    </a:lnTo>
                    <a:lnTo>
                      <a:pt x="717" y="390"/>
                    </a:lnTo>
                    <a:lnTo>
                      <a:pt x="786" y="324"/>
                    </a:lnTo>
                    <a:lnTo>
                      <a:pt x="861" y="282"/>
                    </a:lnTo>
                    <a:lnTo>
                      <a:pt x="951" y="255"/>
                    </a:lnTo>
                    <a:lnTo>
                      <a:pt x="1056" y="243"/>
                    </a:lnTo>
                    <a:lnTo>
                      <a:pt x="1212" y="246"/>
                    </a:lnTo>
                    <a:lnTo>
                      <a:pt x="1332" y="258"/>
                    </a:lnTo>
                    <a:lnTo>
                      <a:pt x="1371" y="186"/>
                    </a:lnTo>
                    <a:lnTo>
                      <a:pt x="1377" y="111"/>
                    </a:lnTo>
                    <a:lnTo>
                      <a:pt x="1374" y="42"/>
                    </a:lnTo>
                    <a:lnTo>
                      <a:pt x="1359" y="12"/>
                    </a:lnTo>
                    <a:lnTo>
                      <a:pt x="1209" y="3"/>
                    </a:lnTo>
                    <a:lnTo>
                      <a:pt x="1119" y="0"/>
                    </a:lnTo>
                    <a:lnTo>
                      <a:pt x="1053" y="9"/>
                    </a:lnTo>
                    <a:lnTo>
                      <a:pt x="960" y="27"/>
                    </a:lnTo>
                    <a:lnTo>
                      <a:pt x="876" y="66"/>
                    </a:lnTo>
                    <a:lnTo>
                      <a:pt x="807" y="114"/>
                    </a:lnTo>
                    <a:lnTo>
                      <a:pt x="726" y="225"/>
                    </a:lnTo>
                    <a:lnTo>
                      <a:pt x="630" y="348"/>
                    </a:lnTo>
                    <a:lnTo>
                      <a:pt x="552" y="417"/>
                    </a:lnTo>
                    <a:lnTo>
                      <a:pt x="486" y="459"/>
                    </a:lnTo>
                    <a:lnTo>
                      <a:pt x="384" y="495"/>
                    </a:lnTo>
                    <a:lnTo>
                      <a:pt x="276" y="522"/>
                    </a:lnTo>
                    <a:lnTo>
                      <a:pt x="126" y="546"/>
                    </a:lnTo>
                    <a:lnTo>
                      <a:pt x="33" y="546"/>
                    </a:lnTo>
                    <a:close/>
                  </a:path>
                </a:pathLst>
              </a:custGeom>
              <a:solidFill>
                <a:schemeClr val="accent1"/>
              </a:solidFill>
              <a:ln w="9525">
                <a:solidFill>
                  <a:schemeClr val="tx1"/>
                </a:solidFill>
                <a:round/>
                <a:headEnd/>
                <a:tailEnd/>
              </a:ln>
            </p:spPr>
            <p:txBody>
              <a:bodyPr/>
              <a:lstStyle/>
              <a:p>
                <a:endParaRPr lang="en-US"/>
              </a:p>
            </p:txBody>
          </p:sp>
          <p:grpSp>
            <p:nvGrpSpPr>
              <p:cNvPr id="10295" name="Group 15"/>
              <p:cNvGrpSpPr>
                <a:grpSpLocks/>
              </p:cNvGrpSpPr>
              <p:nvPr/>
            </p:nvGrpSpPr>
            <p:grpSpPr bwMode="auto">
              <a:xfrm>
                <a:off x="746" y="3408"/>
                <a:ext cx="161" cy="93"/>
                <a:chOff x="707" y="2868"/>
                <a:chExt cx="161" cy="96"/>
              </a:xfrm>
            </p:grpSpPr>
            <p:sp>
              <p:nvSpPr>
                <p:cNvPr id="10301" name="AutoShape 16"/>
                <p:cNvSpPr>
                  <a:spLocks noChangeArrowheads="1"/>
                </p:cNvSpPr>
                <p:nvPr/>
              </p:nvSpPr>
              <p:spPr bwMode="auto">
                <a:xfrm rot="213656" flipH="1">
                  <a:off x="707" y="2868"/>
                  <a:ext cx="161" cy="96"/>
                </a:xfrm>
                <a:prstGeom prst="flowChartMagneticDrum">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302" name="Arc 17"/>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0296" name="Freeform 18"/>
              <p:cNvSpPr>
                <a:spLocks/>
              </p:cNvSpPr>
              <p:nvPr/>
            </p:nvSpPr>
            <p:spPr bwMode="auto">
              <a:xfrm rot="-10354484">
                <a:off x="790" y="3032"/>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7" name="Freeform 19"/>
              <p:cNvSpPr>
                <a:spLocks/>
              </p:cNvSpPr>
              <p:nvPr/>
            </p:nvSpPr>
            <p:spPr bwMode="auto">
              <a:xfrm rot="-10354484">
                <a:off x="810" y="2786"/>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8" name="Oval 20"/>
              <p:cNvSpPr>
                <a:spLocks noChangeArrowheads="1"/>
              </p:cNvSpPr>
              <p:nvPr/>
            </p:nvSpPr>
            <p:spPr bwMode="auto">
              <a:xfrm rot="-10354484">
                <a:off x="2170" y="2874"/>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299" name="Oval 21"/>
              <p:cNvSpPr>
                <a:spLocks noChangeArrowheads="1"/>
              </p:cNvSpPr>
              <p:nvPr/>
            </p:nvSpPr>
            <p:spPr bwMode="auto">
              <a:xfrm rot="-10354484">
                <a:off x="747" y="3406"/>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300" name="Oval 22"/>
              <p:cNvSpPr>
                <a:spLocks noChangeArrowheads="1"/>
              </p:cNvSpPr>
              <p:nvPr/>
            </p:nvSpPr>
            <p:spPr bwMode="auto">
              <a:xfrm rot="-10354484">
                <a:off x="852" y="3410"/>
                <a:ext cx="51" cy="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nvGrpSpPr>
            <p:cNvPr id="10254" name="Group 23"/>
            <p:cNvGrpSpPr>
              <a:grpSpLocks/>
            </p:cNvGrpSpPr>
            <p:nvPr/>
          </p:nvGrpSpPr>
          <p:grpSpPr bwMode="auto">
            <a:xfrm>
              <a:off x="3497" y="2855"/>
              <a:ext cx="1480" cy="804"/>
              <a:chOff x="755" y="3239"/>
              <a:chExt cx="1480" cy="804"/>
            </a:xfrm>
          </p:grpSpPr>
          <p:sp>
            <p:nvSpPr>
              <p:cNvPr id="10286" name="Freeform 24"/>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287" name="Group 25"/>
              <p:cNvGrpSpPr>
                <a:grpSpLocks/>
              </p:cNvGrpSpPr>
              <p:nvPr/>
            </p:nvGrpSpPr>
            <p:grpSpPr bwMode="auto">
              <a:xfrm>
                <a:off x="755" y="3327"/>
                <a:ext cx="1480" cy="716"/>
                <a:chOff x="755" y="3327"/>
                <a:chExt cx="1480" cy="716"/>
              </a:xfrm>
            </p:grpSpPr>
            <p:grpSp>
              <p:nvGrpSpPr>
                <p:cNvPr id="10288" name="Group 26"/>
                <p:cNvGrpSpPr>
                  <a:grpSpLocks/>
                </p:cNvGrpSpPr>
                <p:nvPr/>
              </p:nvGrpSpPr>
              <p:grpSpPr bwMode="auto">
                <a:xfrm>
                  <a:off x="755" y="3861"/>
                  <a:ext cx="161" cy="93"/>
                  <a:chOff x="707" y="2868"/>
                  <a:chExt cx="161" cy="96"/>
                </a:xfrm>
              </p:grpSpPr>
              <p:sp>
                <p:nvSpPr>
                  <p:cNvPr id="10292" name="AutoShape 27"/>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293" name="Arc 28"/>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0289" name="Freeform 29"/>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0" name="Oval 30"/>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291" name="AutoShape 31"/>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sp>
          <p:nvSpPr>
            <p:cNvPr id="10255" name="Line 32"/>
            <p:cNvSpPr>
              <a:spLocks noChangeShapeType="1"/>
            </p:cNvSpPr>
            <p:nvPr/>
          </p:nvSpPr>
          <p:spPr bwMode="auto">
            <a:xfrm flipH="1">
              <a:off x="3103" y="2597"/>
              <a:ext cx="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56" name="Line 33"/>
            <p:cNvSpPr>
              <a:spLocks noChangeShapeType="1"/>
            </p:cNvSpPr>
            <p:nvPr/>
          </p:nvSpPr>
          <p:spPr bwMode="auto">
            <a:xfrm flipH="1">
              <a:off x="3145" y="1757"/>
              <a:ext cx="9" cy="80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57" name="Line 34"/>
            <p:cNvSpPr>
              <a:spLocks noChangeShapeType="1"/>
            </p:cNvSpPr>
            <p:nvPr/>
          </p:nvSpPr>
          <p:spPr bwMode="auto">
            <a:xfrm flipH="1">
              <a:off x="3089" y="1729"/>
              <a:ext cx="1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58" name="Text Box 35"/>
            <p:cNvSpPr txBox="1">
              <a:spLocks noChangeArrowheads="1"/>
            </p:cNvSpPr>
            <p:nvPr/>
          </p:nvSpPr>
          <p:spPr bwMode="auto">
            <a:xfrm>
              <a:off x="3027" y="2083"/>
              <a:ext cx="216"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t</a:t>
              </a:r>
            </a:p>
          </p:txBody>
        </p:sp>
        <p:sp>
          <p:nvSpPr>
            <p:cNvPr id="10259" name="Line 36"/>
            <p:cNvSpPr>
              <a:spLocks noChangeShapeType="1"/>
            </p:cNvSpPr>
            <p:nvPr/>
          </p:nvSpPr>
          <p:spPr bwMode="auto">
            <a:xfrm>
              <a:off x="3488" y="2336"/>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0" name="Line 37"/>
            <p:cNvSpPr>
              <a:spLocks noChangeShapeType="1"/>
            </p:cNvSpPr>
            <p:nvPr/>
          </p:nvSpPr>
          <p:spPr bwMode="auto">
            <a:xfrm>
              <a:off x="3620" y="234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1" name="Line 38"/>
            <p:cNvSpPr>
              <a:spLocks noChangeShapeType="1"/>
            </p:cNvSpPr>
            <p:nvPr/>
          </p:nvSpPr>
          <p:spPr bwMode="auto">
            <a:xfrm>
              <a:off x="3479" y="2438"/>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62" name="Text Box 39"/>
            <p:cNvSpPr txBox="1">
              <a:spLocks noChangeArrowheads="1"/>
            </p:cNvSpPr>
            <p:nvPr/>
          </p:nvSpPr>
          <p:spPr bwMode="auto">
            <a:xfrm>
              <a:off x="3434" y="2106"/>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10263" name="Line 40"/>
            <p:cNvSpPr>
              <a:spLocks noChangeShapeType="1"/>
            </p:cNvSpPr>
            <p:nvPr/>
          </p:nvSpPr>
          <p:spPr bwMode="auto">
            <a:xfrm>
              <a:off x="4873" y="274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4" name="Line 41"/>
            <p:cNvSpPr>
              <a:spLocks noChangeShapeType="1"/>
            </p:cNvSpPr>
            <p:nvPr/>
          </p:nvSpPr>
          <p:spPr bwMode="auto">
            <a:xfrm>
              <a:off x="4969" y="2749"/>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5" name="Line 42"/>
            <p:cNvSpPr>
              <a:spLocks noChangeShapeType="1"/>
            </p:cNvSpPr>
            <p:nvPr/>
          </p:nvSpPr>
          <p:spPr bwMode="auto">
            <a:xfrm>
              <a:off x="4770" y="2845"/>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66" name="Text Box 43"/>
            <p:cNvSpPr txBox="1">
              <a:spLocks noChangeArrowheads="1"/>
            </p:cNvSpPr>
            <p:nvPr/>
          </p:nvSpPr>
          <p:spPr bwMode="auto">
            <a:xfrm>
              <a:off x="4765" y="2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10267" name="Line 44"/>
            <p:cNvSpPr>
              <a:spLocks noChangeShapeType="1"/>
            </p:cNvSpPr>
            <p:nvPr/>
          </p:nvSpPr>
          <p:spPr bwMode="auto">
            <a:xfrm flipH="1">
              <a:off x="4970" y="283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68" name="Line 45"/>
            <p:cNvSpPr>
              <a:spLocks noChangeShapeType="1"/>
            </p:cNvSpPr>
            <p:nvPr/>
          </p:nvSpPr>
          <p:spPr bwMode="auto">
            <a:xfrm>
              <a:off x="4841" y="1367"/>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9" name="Line 46"/>
            <p:cNvSpPr>
              <a:spLocks noChangeShapeType="1"/>
            </p:cNvSpPr>
            <p:nvPr/>
          </p:nvSpPr>
          <p:spPr bwMode="auto">
            <a:xfrm>
              <a:off x="4937" y="137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0" name="Line 47"/>
            <p:cNvSpPr>
              <a:spLocks noChangeShapeType="1"/>
            </p:cNvSpPr>
            <p:nvPr/>
          </p:nvSpPr>
          <p:spPr bwMode="auto">
            <a:xfrm>
              <a:off x="4738" y="146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71" name="Text Box 48"/>
            <p:cNvSpPr txBox="1">
              <a:spLocks noChangeArrowheads="1"/>
            </p:cNvSpPr>
            <p:nvPr/>
          </p:nvSpPr>
          <p:spPr bwMode="auto">
            <a:xfrm>
              <a:off x="4757" y="1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10272" name="Line 49"/>
            <p:cNvSpPr>
              <a:spLocks noChangeShapeType="1"/>
            </p:cNvSpPr>
            <p:nvPr/>
          </p:nvSpPr>
          <p:spPr bwMode="auto">
            <a:xfrm flipH="1">
              <a:off x="4938" y="1463"/>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73" name="Line 50"/>
            <p:cNvSpPr>
              <a:spLocks noChangeShapeType="1"/>
            </p:cNvSpPr>
            <p:nvPr/>
          </p:nvSpPr>
          <p:spPr bwMode="auto">
            <a:xfrm>
              <a:off x="3504" y="327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4" name="Line 51"/>
            <p:cNvSpPr>
              <a:spLocks noChangeShapeType="1"/>
            </p:cNvSpPr>
            <p:nvPr/>
          </p:nvSpPr>
          <p:spPr bwMode="auto">
            <a:xfrm>
              <a:off x="3636" y="3278"/>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5" name="Line 52"/>
            <p:cNvSpPr>
              <a:spLocks noChangeShapeType="1"/>
            </p:cNvSpPr>
            <p:nvPr/>
          </p:nvSpPr>
          <p:spPr bwMode="auto">
            <a:xfrm>
              <a:off x="3495" y="3374"/>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76" name="Text Box 53"/>
            <p:cNvSpPr txBox="1">
              <a:spLocks noChangeArrowheads="1"/>
            </p:cNvSpPr>
            <p:nvPr/>
          </p:nvSpPr>
          <p:spPr bwMode="auto">
            <a:xfrm>
              <a:off x="3450" y="3042"/>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10277" name="Line 54"/>
            <p:cNvSpPr>
              <a:spLocks noChangeShapeType="1"/>
            </p:cNvSpPr>
            <p:nvPr/>
          </p:nvSpPr>
          <p:spPr bwMode="auto">
            <a:xfrm>
              <a:off x="3336" y="3800"/>
              <a:ext cx="1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8" name="Line 55"/>
            <p:cNvSpPr>
              <a:spLocks noChangeShapeType="1"/>
            </p:cNvSpPr>
            <p:nvPr/>
          </p:nvSpPr>
          <p:spPr bwMode="auto">
            <a:xfrm rot="5400000" flipH="1">
              <a:off x="3348" y="3660"/>
              <a:ext cx="248"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79" name="Line 56"/>
            <p:cNvSpPr>
              <a:spLocks noChangeShapeType="1"/>
            </p:cNvSpPr>
            <p:nvPr/>
          </p:nvSpPr>
          <p:spPr bwMode="auto">
            <a:xfrm rot="5400000" flipH="1">
              <a:off x="4404" y="3412"/>
              <a:ext cx="744"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80" name="Text Box 57"/>
            <p:cNvSpPr txBox="1">
              <a:spLocks noChangeArrowheads="1"/>
            </p:cNvSpPr>
            <p:nvPr/>
          </p:nvSpPr>
          <p:spPr bwMode="auto">
            <a:xfrm>
              <a:off x="3202" y="3578"/>
              <a:ext cx="2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1</a:t>
              </a:r>
              <a:endParaRPr lang="en-US" altLang="en-US" sz="1400" i="1">
                <a:sym typeface="Symbol" pitchFamily="18" charset="2"/>
              </a:endParaRPr>
            </a:p>
          </p:txBody>
        </p:sp>
        <p:sp>
          <p:nvSpPr>
            <p:cNvPr id="10281" name="Text Box 58"/>
            <p:cNvSpPr txBox="1">
              <a:spLocks noChangeArrowheads="1"/>
            </p:cNvSpPr>
            <p:nvPr/>
          </p:nvSpPr>
          <p:spPr bwMode="auto">
            <a:xfrm>
              <a:off x="4498" y="3466"/>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2</a:t>
              </a:r>
              <a:endParaRPr lang="en-US" altLang="en-US" sz="1400" i="1">
                <a:sym typeface="Symbol" pitchFamily="18" charset="2"/>
              </a:endParaRPr>
            </a:p>
          </p:txBody>
        </p:sp>
        <p:sp>
          <p:nvSpPr>
            <p:cNvPr id="10282" name="Line 59"/>
            <p:cNvSpPr>
              <a:spLocks noChangeShapeType="1"/>
            </p:cNvSpPr>
            <p:nvPr/>
          </p:nvSpPr>
          <p:spPr bwMode="auto">
            <a:xfrm>
              <a:off x="3576" y="3688"/>
              <a:ext cx="2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83" name="Line 60"/>
            <p:cNvSpPr>
              <a:spLocks noChangeShapeType="1"/>
            </p:cNvSpPr>
            <p:nvPr/>
          </p:nvSpPr>
          <p:spPr bwMode="auto">
            <a:xfrm>
              <a:off x="4896" y="3272"/>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84" name="Text Box 61"/>
            <p:cNvSpPr txBox="1">
              <a:spLocks noChangeArrowheads="1"/>
            </p:cNvSpPr>
            <p:nvPr/>
          </p:nvSpPr>
          <p:spPr bwMode="auto">
            <a:xfrm>
              <a:off x="4930" y="3258"/>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2</a:t>
              </a:r>
              <a:endParaRPr lang="en-US" altLang="en-US" sz="1400" i="1">
                <a:solidFill>
                  <a:srgbClr val="FF0000"/>
                </a:solidFill>
                <a:sym typeface="Symbol" pitchFamily="18" charset="2"/>
              </a:endParaRPr>
            </a:p>
          </p:txBody>
        </p:sp>
        <p:sp>
          <p:nvSpPr>
            <p:cNvPr id="10285" name="Text Box 62"/>
            <p:cNvSpPr txBox="1">
              <a:spLocks noChangeArrowheads="1"/>
            </p:cNvSpPr>
            <p:nvPr/>
          </p:nvSpPr>
          <p:spPr bwMode="auto">
            <a:xfrm>
              <a:off x="3778" y="3594"/>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1</a:t>
              </a:r>
              <a:endParaRPr lang="en-US" altLang="en-US" sz="1400" i="1">
                <a:solidFill>
                  <a:srgbClr val="FF0000"/>
                </a:solidFill>
                <a:sym typeface="Symbol" pitchFamily="18" charset="2"/>
              </a:endParaRPr>
            </a:p>
          </p:txBody>
        </p:sp>
      </p:grpSp>
      <p:sp>
        <p:nvSpPr>
          <p:cNvPr id="10244" name="Rectangle 63"/>
          <p:cNvSpPr>
            <a:spLocks noGrp="1" noChangeArrowheads="1"/>
          </p:cNvSpPr>
          <p:nvPr>
            <p:ph type="title"/>
          </p:nvPr>
        </p:nvSpPr>
        <p:spPr/>
        <p:txBody>
          <a:bodyPr/>
          <a:lstStyle/>
          <a:p>
            <a:pPr eaLnBrk="1" hangingPunct="1"/>
            <a:r>
              <a:rPr lang="en-US" altLang="en-US"/>
              <a:t>Continuity Equation</a:t>
            </a:r>
          </a:p>
        </p:txBody>
      </p:sp>
      <p:sp>
        <p:nvSpPr>
          <p:cNvPr id="10245" name="Rectangle 64"/>
          <p:cNvSpPr>
            <a:spLocks noGrp="1" noChangeArrowheads="1"/>
          </p:cNvSpPr>
          <p:nvPr>
            <p:ph type="body" idx="1"/>
          </p:nvPr>
        </p:nvSpPr>
        <p:spPr>
          <a:xfrm>
            <a:off x="457200" y="1600200"/>
            <a:ext cx="4076700" cy="4525963"/>
          </a:xfrm>
        </p:spPr>
        <p:txBody>
          <a:bodyPr/>
          <a:lstStyle/>
          <a:p>
            <a:pPr eaLnBrk="1" hangingPunct="1"/>
            <a:r>
              <a:rPr lang="en-US" altLang="en-US" sz="2000">
                <a:sym typeface="Symbol" pitchFamily="18" charset="2"/>
              </a:rPr>
              <a:t>We don’t </a:t>
            </a:r>
          </a:p>
          <a:p>
            <a:pPr lvl="1" eaLnBrk="1" hangingPunct="1"/>
            <a:r>
              <a:rPr lang="en-US" altLang="en-US" sz="1800">
                <a:sym typeface="Symbol" pitchFamily="18" charset="2"/>
              </a:rPr>
              <a:t>Create mass</a:t>
            </a:r>
          </a:p>
          <a:p>
            <a:pPr lvl="1" eaLnBrk="1" hangingPunct="1"/>
            <a:r>
              <a:rPr lang="en-US" altLang="en-US" sz="1800">
                <a:sym typeface="Symbol" pitchFamily="18" charset="2"/>
              </a:rPr>
              <a:t>Destroy mass</a:t>
            </a:r>
          </a:p>
          <a:p>
            <a:pPr lvl="1" eaLnBrk="1" hangingPunct="1"/>
            <a:r>
              <a:rPr lang="en-US" altLang="en-US" sz="1800">
                <a:sym typeface="Symbol" pitchFamily="18" charset="2"/>
              </a:rPr>
              <a:t>Pool mass anywhere along the pipe</a:t>
            </a:r>
          </a:p>
          <a:p>
            <a:pPr eaLnBrk="1" hangingPunct="1"/>
            <a:r>
              <a:rPr lang="en-US" altLang="en-US" sz="2000">
                <a:sym typeface="Symbol" pitchFamily="18" charset="2"/>
              </a:rPr>
              <a:t>So</a:t>
            </a:r>
          </a:p>
          <a:p>
            <a:pPr eaLnBrk="1" hangingPunct="1"/>
            <a:endParaRPr lang="en-US" altLang="en-US" sz="2000">
              <a:sym typeface="Symbol" pitchFamily="18" charset="2"/>
            </a:endParaRPr>
          </a:p>
          <a:p>
            <a:pPr eaLnBrk="1" hangingPunct="1"/>
            <a:endParaRPr lang="en-US" altLang="en-US" sz="2000">
              <a:sym typeface="Symbol" pitchFamily="18" charset="2"/>
            </a:endParaRPr>
          </a:p>
          <a:p>
            <a:pPr eaLnBrk="1" hangingPunct="1"/>
            <a:endParaRPr lang="en-US" altLang="en-US" sz="2000">
              <a:sym typeface="Symbol" pitchFamily="18" charset="2"/>
            </a:endParaRPr>
          </a:p>
          <a:p>
            <a:pPr eaLnBrk="1" hangingPunct="1"/>
            <a:endParaRPr lang="en-US" altLang="en-US" sz="2000">
              <a:sym typeface="Symbol" pitchFamily="18" charset="2"/>
            </a:endParaRPr>
          </a:p>
          <a:p>
            <a:pPr eaLnBrk="1" hangingPunct="1"/>
            <a:r>
              <a:rPr lang="en-US" altLang="en-US" sz="2000">
                <a:sym typeface="Symbol" pitchFamily="18" charset="2"/>
              </a:rPr>
              <a:t>We can then say</a:t>
            </a:r>
          </a:p>
          <a:p>
            <a:pPr eaLnBrk="1" hangingPunct="1"/>
            <a:endParaRPr lang="en-US" altLang="en-US" sz="2000">
              <a:sym typeface="Symbol" pitchFamily="18" charset="2"/>
            </a:endParaRPr>
          </a:p>
        </p:txBody>
      </p:sp>
      <p:sp>
        <p:nvSpPr>
          <p:cNvPr id="10246" name="Rectangle 6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247" name="Rectangle 66"/>
          <p:cNvSpPr>
            <a:spLocks noChangeArrowheads="1"/>
          </p:cNvSpPr>
          <p:nvPr/>
        </p:nvSpPr>
        <p:spPr bwMode="auto">
          <a:xfrm>
            <a:off x="0" y="3262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248" name="Rectangle 67"/>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0249" name="Object 68"/>
          <p:cNvGraphicFramePr>
            <a:graphicFrameLocks noChangeAspect="1"/>
          </p:cNvGraphicFramePr>
          <p:nvPr/>
        </p:nvGraphicFramePr>
        <p:xfrm>
          <a:off x="1263650" y="3867150"/>
          <a:ext cx="2093913" cy="825500"/>
        </p:xfrm>
        <a:graphic>
          <a:graphicData uri="http://schemas.openxmlformats.org/presentationml/2006/ole">
            <mc:AlternateContent xmlns:mc="http://schemas.openxmlformats.org/markup-compatibility/2006">
              <mc:Choice xmlns:v="urn:schemas-microsoft-com:vml" Requires="v">
                <p:oleObj name="Equation" r:id="rId2" imgW="1155700" imgH="457200" progId="Equation.3">
                  <p:embed/>
                </p:oleObj>
              </mc:Choice>
              <mc:Fallback>
                <p:oleObj name="Equation" r:id="rId2" imgW="1155700" imgH="457200" progId="Equation.3">
                  <p:embed/>
                  <p:pic>
                    <p:nvPicPr>
                      <p:cNvPr id="10249" name="Object 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650" y="3867150"/>
                        <a:ext cx="209391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50" name="Rectangle 69"/>
          <p:cNvSpPr>
            <a:spLocks noChangeArrowheads="1"/>
          </p:cNvSpPr>
          <p:nvPr/>
        </p:nvSpPr>
        <p:spPr bwMode="auto">
          <a:xfrm>
            <a:off x="0" y="3262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0251" name="Object 70"/>
          <p:cNvGraphicFramePr>
            <a:graphicFrameLocks noChangeAspect="1"/>
          </p:cNvGraphicFramePr>
          <p:nvPr/>
        </p:nvGraphicFramePr>
        <p:xfrm>
          <a:off x="1487488" y="5575300"/>
          <a:ext cx="1330325" cy="411163"/>
        </p:xfrm>
        <a:graphic>
          <a:graphicData uri="http://schemas.openxmlformats.org/presentationml/2006/ole">
            <mc:AlternateContent xmlns:mc="http://schemas.openxmlformats.org/markup-compatibility/2006">
              <mc:Choice xmlns:v="urn:schemas-microsoft-com:vml" Requires="v">
                <p:oleObj name="Equation" r:id="rId4" imgW="698197" imgH="215806" progId="Equation.3">
                  <p:embed/>
                </p:oleObj>
              </mc:Choice>
              <mc:Fallback>
                <p:oleObj name="Equation" r:id="rId4" imgW="698197" imgH="215806" progId="Equation.3">
                  <p:embed/>
                  <p:pic>
                    <p:nvPicPr>
                      <p:cNvPr id="10251" name="Object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7488" y="5575300"/>
                        <a:ext cx="13303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52004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B98F3212-FB65-49E1-89F2-C98E4566E01C}" type="slidenum">
              <a:rPr lang="en-US" altLang="en-US" sz="1400" smtClean="0"/>
              <a:pPr eaLnBrk="1" hangingPunct="1">
                <a:spcBef>
                  <a:spcPct val="0"/>
                </a:spcBef>
                <a:buFontTx/>
                <a:buNone/>
              </a:pPr>
              <a:t>37</a:t>
            </a:fld>
            <a:endParaRPr lang="en-US" altLang="en-US" sz="1400"/>
          </a:p>
        </p:txBody>
      </p:sp>
      <p:sp>
        <p:nvSpPr>
          <p:cNvPr id="11267" name="Rectangle 2"/>
          <p:cNvSpPr>
            <a:spLocks noGrp="1" noChangeArrowheads="1"/>
          </p:cNvSpPr>
          <p:nvPr>
            <p:ph type="title"/>
          </p:nvPr>
        </p:nvSpPr>
        <p:spPr/>
        <p:txBody>
          <a:bodyPr/>
          <a:lstStyle/>
          <a:p>
            <a:pPr eaLnBrk="1" hangingPunct="1"/>
            <a:r>
              <a:rPr lang="en-US" altLang="en-US"/>
              <a:t>Preliminary Question</a:t>
            </a:r>
          </a:p>
        </p:txBody>
      </p:sp>
      <p:sp>
        <p:nvSpPr>
          <p:cNvPr id="11268" name="Rectangle 3"/>
          <p:cNvSpPr>
            <a:spLocks noGrp="1" noChangeArrowheads="1"/>
          </p:cNvSpPr>
          <p:nvPr>
            <p:ph type="body" idx="1"/>
          </p:nvPr>
        </p:nvSpPr>
        <p:spPr>
          <a:xfrm>
            <a:off x="457200" y="1600200"/>
            <a:ext cx="4743450" cy="4525963"/>
          </a:xfrm>
        </p:spPr>
        <p:txBody>
          <a:bodyPr/>
          <a:lstStyle/>
          <a:p>
            <a:pPr eaLnBrk="1" hangingPunct="1"/>
            <a:r>
              <a:rPr lang="en-US" altLang="en-US"/>
              <a:t>You stand on a building and throw three balls, each with the same initial speed but with directions as shown, what is their final velocity?</a:t>
            </a:r>
          </a:p>
        </p:txBody>
      </p:sp>
      <p:sp>
        <p:nvSpPr>
          <p:cNvPr id="11269" name="Rectangle 4"/>
          <p:cNvSpPr>
            <a:spLocks noChangeArrowheads="1"/>
          </p:cNvSpPr>
          <p:nvPr/>
        </p:nvSpPr>
        <p:spPr bwMode="auto">
          <a:xfrm>
            <a:off x="6191250" y="2324100"/>
            <a:ext cx="1695450" cy="28956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1270" name="Line 5"/>
          <p:cNvSpPr>
            <a:spLocks noChangeShapeType="1"/>
          </p:cNvSpPr>
          <p:nvPr/>
        </p:nvSpPr>
        <p:spPr bwMode="auto">
          <a:xfrm flipH="1" flipV="1">
            <a:off x="5886450" y="1905000"/>
            <a:ext cx="266700" cy="4381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71" name="Line 6"/>
          <p:cNvSpPr>
            <a:spLocks noChangeShapeType="1"/>
          </p:cNvSpPr>
          <p:nvPr/>
        </p:nvSpPr>
        <p:spPr bwMode="auto">
          <a:xfrm flipH="1" flipV="1">
            <a:off x="5657850" y="2343150"/>
            <a:ext cx="4953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72" name="Line 7"/>
          <p:cNvSpPr>
            <a:spLocks noChangeShapeType="1"/>
          </p:cNvSpPr>
          <p:nvPr/>
        </p:nvSpPr>
        <p:spPr bwMode="auto">
          <a:xfrm flipH="1">
            <a:off x="5924550" y="2343150"/>
            <a:ext cx="2286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162785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6E838DF9-1001-420A-A325-FE3E1FDF3049}" type="slidenum">
              <a:rPr lang="en-US" altLang="en-US" sz="1400" smtClean="0"/>
              <a:pPr eaLnBrk="1" hangingPunct="1">
                <a:spcBef>
                  <a:spcPct val="0"/>
                </a:spcBef>
                <a:buFontTx/>
                <a:buNone/>
              </a:pPr>
              <a:t>38</a:t>
            </a:fld>
            <a:endParaRPr lang="en-US" altLang="en-US" sz="1400"/>
          </a:p>
        </p:txBody>
      </p:sp>
      <p:sp>
        <p:nvSpPr>
          <p:cNvPr id="12291" name="Rectangle 2"/>
          <p:cNvSpPr>
            <a:spLocks noGrp="1" noChangeArrowheads="1"/>
          </p:cNvSpPr>
          <p:nvPr>
            <p:ph type="title"/>
          </p:nvPr>
        </p:nvSpPr>
        <p:spPr/>
        <p:txBody>
          <a:bodyPr/>
          <a:lstStyle/>
          <a:p>
            <a:pPr eaLnBrk="1" hangingPunct="1"/>
            <a:r>
              <a:rPr lang="en-US" altLang="en-US"/>
              <a:t>Start with a non-uniform pipe</a:t>
            </a:r>
          </a:p>
        </p:txBody>
      </p:sp>
      <p:sp>
        <p:nvSpPr>
          <p:cNvPr id="12292" name="Rectangle 3"/>
          <p:cNvSpPr>
            <a:spLocks noGrp="1" noChangeArrowheads="1"/>
          </p:cNvSpPr>
          <p:nvPr>
            <p:ph type="body" idx="1"/>
          </p:nvPr>
        </p:nvSpPr>
        <p:spPr/>
        <p:txBody>
          <a:bodyPr/>
          <a:lstStyle/>
          <a:p>
            <a:pPr eaLnBrk="1" hangingPunct="1"/>
            <a:r>
              <a:rPr lang="en-US" altLang="en-US"/>
              <a:t>Forces</a:t>
            </a:r>
          </a:p>
          <a:p>
            <a:pPr lvl="1" eaLnBrk="1" hangingPunct="1"/>
            <a:r>
              <a:rPr lang="en-US" altLang="en-US"/>
              <a:t>On the LHS</a:t>
            </a:r>
          </a:p>
          <a:p>
            <a:pPr lvl="1" eaLnBrk="1" hangingPunct="1"/>
            <a:endParaRPr lang="en-US" altLang="en-US"/>
          </a:p>
          <a:p>
            <a:pPr lvl="1" eaLnBrk="1" hangingPunct="1"/>
            <a:endParaRPr lang="en-US" altLang="en-US"/>
          </a:p>
          <a:p>
            <a:pPr lvl="1" eaLnBrk="1" hangingPunct="1"/>
            <a:r>
              <a:rPr lang="en-US" altLang="en-US"/>
              <a:t>On the RHS</a:t>
            </a:r>
          </a:p>
        </p:txBody>
      </p:sp>
      <p:graphicFrame>
        <p:nvGraphicFramePr>
          <p:cNvPr id="12293" name="Object 4"/>
          <p:cNvGraphicFramePr>
            <a:graphicFrameLocks noChangeAspect="1"/>
          </p:cNvGraphicFramePr>
          <p:nvPr/>
        </p:nvGraphicFramePr>
        <p:xfrm>
          <a:off x="1985963" y="2882900"/>
          <a:ext cx="1077912" cy="373063"/>
        </p:xfrm>
        <a:graphic>
          <a:graphicData uri="http://schemas.openxmlformats.org/presentationml/2006/ole">
            <mc:AlternateContent xmlns:mc="http://schemas.openxmlformats.org/markup-compatibility/2006">
              <mc:Choice xmlns:v="urn:schemas-microsoft-com:vml" Requires="v">
                <p:oleObj name="Equation" r:id="rId2" imgW="622030" imgH="215806" progId="Equation.3">
                  <p:embed/>
                </p:oleObj>
              </mc:Choice>
              <mc:Fallback>
                <p:oleObj name="Equation" r:id="rId2" imgW="622030" imgH="215806" progId="Equation.3">
                  <p:embed/>
                  <p:pic>
                    <p:nvPicPr>
                      <p:cNvPr id="12293"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963" y="2882900"/>
                        <a:ext cx="1077912"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4" name="Object 5"/>
          <p:cNvGraphicFramePr>
            <a:graphicFrameLocks noChangeAspect="1"/>
          </p:cNvGraphicFramePr>
          <p:nvPr/>
        </p:nvGraphicFramePr>
        <p:xfrm>
          <a:off x="1970088" y="4449763"/>
          <a:ext cx="1158875" cy="327025"/>
        </p:xfrm>
        <a:graphic>
          <a:graphicData uri="http://schemas.openxmlformats.org/presentationml/2006/ole">
            <mc:AlternateContent xmlns:mc="http://schemas.openxmlformats.org/markup-compatibility/2006">
              <mc:Choice xmlns:v="urn:schemas-microsoft-com:vml" Requires="v">
                <p:oleObj name="Equation" r:id="rId4" imgW="761669" imgH="215806" progId="Equation.3">
                  <p:embed/>
                </p:oleObj>
              </mc:Choice>
              <mc:Fallback>
                <p:oleObj name="Equation" r:id="rId4" imgW="761669" imgH="215806" progId="Equation.3">
                  <p:embed/>
                  <p:pic>
                    <p:nvPicPr>
                      <p:cNvPr id="12294"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0088" y="4449763"/>
                        <a:ext cx="11588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295" name="Group 6"/>
          <p:cNvGrpSpPr>
            <a:grpSpLocks/>
          </p:cNvGrpSpPr>
          <p:nvPr/>
        </p:nvGrpSpPr>
        <p:grpSpPr bwMode="auto">
          <a:xfrm>
            <a:off x="4116388" y="2544763"/>
            <a:ext cx="4810125" cy="2027237"/>
            <a:chOff x="2730" y="1155"/>
            <a:chExt cx="3030" cy="1277"/>
          </a:xfrm>
        </p:grpSpPr>
        <p:grpSp>
          <p:nvGrpSpPr>
            <p:cNvPr id="12296" name="Group 7"/>
            <p:cNvGrpSpPr>
              <a:grpSpLocks/>
            </p:cNvGrpSpPr>
            <p:nvPr/>
          </p:nvGrpSpPr>
          <p:grpSpPr bwMode="auto">
            <a:xfrm>
              <a:off x="3497" y="1487"/>
              <a:ext cx="1480" cy="804"/>
              <a:chOff x="755" y="3239"/>
              <a:chExt cx="1480" cy="804"/>
            </a:xfrm>
          </p:grpSpPr>
          <p:sp>
            <p:nvSpPr>
              <p:cNvPr id="12319" name="Freeform 8"/>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320" name="Group 9"/>
              <p:cNvGrpSpPr>
                <a:grpSpLocks/>
              </p:cNvGrpSpPr>
              <p:nvPr/>
            </p:nvGrpSpPr>
            <p:grpSpPr bwMode="auto">
              <a:xfrm>
                <a:off x="755" y="3327"/>
                <a:ext cx="1480" cy="716"/>
                <a:chOff x="755" y="3327"/>
                <a:chExt cx="1480" cy="716"/>
              </a:xfrm>
            </p:grpSpPr>
            <p:grpSp>
              <p:nvGrpSpPr>
                <p:cNvPr id="12321" name="Group 10"/>
                <p:cNvGrpSpPr>
                  <a:grpSpLocks/>
                </p:cNvGrpSpPr>
                <p:nvPr/>
              </p:nvGrpSpPr>
              <p:grpSpPr bwMode="auto">
                <a:xfrm>
                  <a:off x="755" y="3861"/>
                  <a:ext cx="161" cy="93"/>
                  <a:chOff x="707" y="2868"/>
                  <a:chExt cx="161" cy="96"/>
                </a:xfrm>
              </p:grpSpPr>
              <p:sp>
                <p:nvSpPr>
                  <p:cNvPr id="12325" name="AutoShape 11"/>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2326" name="Arc 12"/>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2322" name="Freeform 13"/>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323" name="Oval 14"/>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2324" name="AutoShape 15"/>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sp>
          <p:nvSpPr>
            <p:cNvPr id="12297" name="Line 16"/>
            <p:cNvSpPr>
              <a:spLocks noChangeShapeType="1"/>
            </p:cNvSpPr>
            <p:nvPr/>
          </p:nvSpPr>
          <p:spPr bwMode="auto">
            <a:xfrm>
              <a:off x="4873" y="1375"/>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8" name="Line 17"/>
            <p:cNvSpPr>
              <a:spLocks noChangeShapeType="1"/>
            </p:cNvSpPr>
            <p:nvPr/>
          </p:nvSpPr>
          <p:spPr bwMode="auto">
            <a:xfrm>
              <a:off x="4969" y="1381"/>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9" name="Line 18"/>
            <p:cNvSpPr>
              <a:spLocks noChangeShapeType="1"/>
            </p:cNvSpPr>
            <p:nvPr/>
          </p:nvSpPr>
          <p:spPr bwMode="auto">
            <a:xfrm>
              <a:off x="4770" y="1477"/>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0" name="Text Box 19"/>
            <p:cNvSpPr txBox="1">
              <a:spLocks noChangeArrowheads="1"/>
            </p:cNvSpPr>
            <p:nvPr/>
          </p:nvSpPr>
          <p:spPr bwMode="auto">
            <a:xfrm>
              <a:off x="4765" y="1155"/>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12301" name="Line 20"/>
            <p:cNvSpPr>
              <a:spLocks noChangeShapeType="1"/>
            </p:cNvSpPr>
            <p:nvPr/>
          </p:nvSpPr>
          <p:spPr bwMode="auto">
            <a:xfrm flipH="1">
              <a:off x="4970" y="1471"/>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2" name="Line 21"/>
            <p:cNvSpPr>
              <a:spLocks noChangeShapeType="1"/>
            </p:cNvSpPr>
            <p:nvPr/>
          </p:nvSpPr>
          <p:spPr bwMode="auto">
            <a:xfrm>
              <a:off x="3504" y="1904"/>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3" name="Line 22"/>
            <p:cNvSpPr>
              <a:spLocks noChangeShapeType="1"/>
            </p:cNvSpPr>
            <p:nvPr/>
          </p:nvSpPr>
          <p:spPr bwMode="auto">
            <a:xfrm>
              <a:off x="3636" y="1910"/>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4" name="Line 23"/>
            <p:cNvSpPr>
              <a:spLocks noChangeShapeType="1"/>
            </p:cNvSpPr>
            <p:nvPr/>
          </p:nvSpPr>
          <p:spPr bwMode="auto">
            <a:xfrm>
              <a:off x="3495" y="2006"/>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5" name="Text Box 24"/>
            <p:cNvSpPr txBox="1">
              <a:spLocks noChangeArrowheads="1"/>
            </p:cNvSpPr>
            <p:nvPr/>
          </p:nvSpPr>
          <p:spPr bwMode="auto">
            <a:xfrm>
              <a:off x="3450" y="1674"/>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12306" name="Line 25"/>
            <p:cNvSpPr>
              <a:spLocks noChangeShapeType="1"/>
            </p:cNvSpPr>
            <p:nvPr/>
          </p:nvSpPr>
          <p:spPr bwMode="auto">
            <a:xfrm>
              <a:off x="3336" y="2432"/>
              <a:ext cx="1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7" name="Line 26"/>
            <p:cNvSpPr>
              <a:spLocks noChangeShapeType="1"/>
            </p:cNvSpPr>
            <p:nvPr/>
          </p:nvSpPr>
          <p:spPr bwMode="auto">
            <a:xfrm rot="5400000" flipH="1">
              <a:off x="3348" y="2292"/>
              <a:ext cx="248"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8" name="Line 27"/>
            <p:cNvSpPr>
              <a:spLocks noChangeShapeType="1"/>
            </p:cNvSpPr>
            <p:nvPr/>
          </p:nvSpPr>
          <p:spPr bwMode="auto">
            <a:xfrm rot="5400000" flipH="1">
              <a:off x="4404" y="2044"/>
              <a:ext cx="744"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9" name="Text Box 28"/>
            <p:cNvSpPr txBox="1">
              <a:spLocks noChangeArrowheads="1"/>
            </p:cNvSpPr>
            <p:nvPr/>
          </p:nvSpPr>
          <p:spPr bwMode="auto">
            <a:xfrm>
              <a:off x="3202" y="2210"/>
              <a:ext cx="2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1</a:t>
              </a:r>
              <a:endParaRPr lang="en-US" altLang="en-US" sz="1400" i="1">
                <a:sym typeface="Symbol" pitchFamily="18" charset="2"/>
              </a:endParaRPr>
            </a:p>
          </p:txBody>
        </p:sp>
        <p:sp>
          <p:nvSpPr>
            <p:cNvPr id="12310" name="Text Box 29"/>
            <p:cNvSpPr txBox="1">
              <a:spLocks noChangeArrowheads="1"/>
            </p:cNvSpPr>
            <p:nvPr/>
          </p:nvSpPr>
          <p:spPr bwMode="auto">
            <a:xfrm>
              <a:off x="4498" y="2098"/>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2</a:t>
              </a:r>
              <a:endParaRPr lang="en-US" altLang="en-US" sz="1400" i="1">
                <a:sym typeface="Symbol" pitchFamily="18" charset="2"/>
              </a:endParaRPr>
            </a:p>
          </p:txBody>
        </p:sp>
        <p:sp>
          <p:nvSpPr>
            <p:cNvPr id="12311" name="Line 30"/>
            <p:cNvSpPr>
              <a:spLocks noChangeShapeType="1"/>
            </p:cNvSpPr>
            <p:nvPr/>
          </p:nvSpPr>
          <p:spPr bwMode="auto">
            <a:xfrm>
              <a:off x="3576" y="2320"/>
              <a:ext cx="2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2" name="Line 31"/>
            <p:cNvSpPr>
              <a:spLocks noChangeShapeType="1"/>
            </p:cNvSpPr>
            <p:nvPr/>
          </p:nvSpPr>
          <p:spPr bwMode="auto">
            <a:xfrm>
              <a:off x="4896" y="1904"/>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3" name="Text Box 32"/>
            <p:cNvSpPr txBox="1">
              <a:spLocks noChangeArrowheads="1"/>
            </p:cNvSpPr>
            <p:nvPr/>
          </p:nvSpPr>
          <p:spPr bwMode="auto">
            <a:xfrm>
              <a:off x="4930" y="1890"/>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2</a:t>
              </a:r>
              <a:endParaRPr lang="en-US" altLang="en-US" sz="1400" i="1">
                <a:solidFill>
                  <a:srgbClr val="FF0000"/>
                </a:solidFill>
                <a:sym typeface="Symbol" pitchFamily="18" charset="2"/>
              </a:endParaRPr>
            </a:p>
          </p:txBody>
        </p:sp>
        <p:sp>
          <p:nvSpPr>
            <p:cNvPr id="12314" name="Text Box 33"/>
            <p:cNvSpPr txBox="1">
              <a:spLocks noChangeArrowheads="1"/>
            </p:cNvSpPr>
            <p:nvPr/>
          </p:nvSpPr>
          <p:spPr bwMode="auto">
            <a:xfrm>
              <a:off x="3778" y="2226"/>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1</a:t>
              </a:r>
              <a:endParaRPr lang="en-US" altLang="en-US" sz="1400" i="1">
                <a:solidFill>
                  <a:srgbClr val="FF0000"/>
                </a:solidFill>
                <a:sym typeface="Symbol" pitchFamily="18" charset="2"/>
              </a:endParaRPr>
            </a:p>
          </p:txBody>
        </p:sp>
        <p:sp>
          <p:nvSpPr>
            <p:cNvPr id="12315" name="Line 34"/>
            <p:cNvSpPr>
              <a:spLocks noChangeShapeType="1"/>
            </p:cNvSpPr>
            <p:nvPr/>
          </p:nvSpPr>
          <p:spPr bwMode="auto">
            <a:xfrm>
              <a:off x="3224" y="2152"/>
              <a:ext cx="240" cy="0"/>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6" name="Text Box 35"/>
            <p:cNvSpPr txBox="1">
              <a:spLocks noChangeArrowheads="1"/>
            </p:cNvSpPr>
            <p:nvPr/>
          </p:nvSpPr>
          <p:spPr bwMode="auto">
            <a:xfrm>
              <a:off x="2730" y="2050"/>
              <a:ext cx="6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3366FF"/>
                  </a:solidFill>
                  <a:sym typeface="Symbol" pitchFamily="18" charset="2"/>
                </a:rPr>
                <a:t>F=P</a:t>
              </a:r>
              <a:r>
                <a:rPr lang="en-US" altLang="en-US" sz="1400" i="1" baseline="-25000">
                  <a:solidFill>
                    <a:srgbClr val="3366FF"/>
                  </a:solidFill>
                  <a:sym typeface="Symbol" pitchFamily="18" charset="2"/>
                </a:rPr>
                <a:t>1</a:t>
              </a:r>
              <a:r>
                <a:rPr lang="en-US" altLang="en-US" sz="1400" i="1">
                  <a:solidFill>
                    <a:srgbClr val="3366FF"/>
                  </a:solidFill>
                  <a:sym typeface="Symbol" pitchFamily="18" charset="2"/>
                </a:rPr>
                <a:t>A</a:t>
              </a:r>
              <a:r>
                <a:rPr lang="en-US" altLang="en-US" sz="1400" i="1" baseline="-25000">
                  <a:solidFill>
                    <a:srgbClr val="3366FF"/>
                  </a:solidFill>
                  <a:sym typeface="Symbol" pitchFamily="18" charset="2"/>
                </a:rPr>
                <a:t>1</a:t>
              </a:r>
              <a:r>
                <a:rPr lang="en-US" altLang="en-US" sz="1400" b="1">
                  <a:solidFill>
                    <a:srgbClr val="3366FF"/>
                  </a:solidFill>
                  <a:sym typeface="Symbol" pitchFamily="18" charset="2"/>
                </a:rPr>
                <a:t>i</a:t>
              </a:r>
            </a:p>
          </p:txBody>
        </p:sp>
        <p:sp>
          <p:nvSpPr>
            <p:cNvPr id="12317" name="Text Box 36"/>
            <p:cNvSpPr txBox="1">
              <a:spLocks noChangeArrowheads="1"/>
            </p:cNvSpPr>
            <p:nvPr/>
          </p:nvSpPr>
          <p:spPr bwMode="auto">
            <a:xfrm>
              <a:off x="5121" y="1610"/>
              <a:ext cx="6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3366FF"/>
                  </a:solidFill>
                  <a:sym typeface="Symbol" pitchFamily="18" charset="2"/>
                </a:rPr>
                <a:t>F=P</a:t>
              </a:r>
              <a:r>
                <a:rPr lang="en-US" altLang="en-US" sz="1400" i="1" baseline="-25000">
                  <a:solidFill>
                    <a:srgbClr val="3366FF"/>
                  </a:solidFill>
                  <a:sym typeface="Symbol" pitchFamily="18" charset="2"/>
                </a:rPr>
                <a:t>2</a:t>
              </a:r>
              <a:r>
                <a:rPr lang="en-US" altLang="en-US" sz="1400" i="1">
                  <a:solidFill>
                    <a:srgbClr val="3366FF"/>
                  </a:solidFill>
                  <a:sym typeface="Symbol" pitchFamily="18" charset="2"/>
                </a:rPr>
                <a:t>A</a:t>
              </a:r>
              <a:r>
                <a:rPr lang="en-US" altLang="en-US" sz="1400" i="1" baseline="-25000">
                  <a:solidFill>
                    <a:srgbClr val="3366FF"/>
                  </a:solidFill>
                  <a:sym typeface="Symbol" pitchFamily="18" charset="2"/>
                </a:rPr>
                <a:t>2</a:t>
              </a:r>
              <a:r>
                <a:rPr lang="en-US" altLang="en-US" sz="1400" b="1">
                  <a:solidFill>
                    <a:srgbClr val="3366FF"/>
                  </a:solidFill>
                  <a:sym typeface="Symbol" pitchFamily="18" charset="2"/>
                </a:rPr>
                <a:t>i</a:t>
              </a:r>
            </a:p>
          </p:txBody>
        </p:sp>
        <p:sp>
          <p:nvSpPr>
            <p:cNvPr id="12318" name="Line 37"/>
            <p:cNvSpPr>
              <a:spLocks noChangeShapeType="1"/>
            </p:cNvSpPr>
            <p:nvPr/>
          </p:nvSpPr>
          <p:spPr bwMode="auto">
            <a:xfrm flipH="1">
              <a:off x="4960" y="1696"/>
              <a:ext cx="168" cy="0"/>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582974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66550E5E-B849-4BF2-9A92-34A990F53F63}" type="slidenum">
              <a:rPr lang="en-US" altLang="en-US" sz="1400" smtClean="0"/>
              <a:pPr eaLnBrk="1" hangingPunct="1">
                <a:spcBef>
                  <a:spcPct val="0"/>
                </a:spcBef>
                <a:buFontTx/>
                <a:buNone/>
              </a:pPr>
              <a:t>39</a:t>
            </a:fld>
            <a:endParaRPr lang="en-US" altLang="en-US" sz="1400"/>
          </a:p>
        </p:txBody>
      </p:sp>
      <p:sp>
        <p:nvSpPr>
          <p:cNvPr id="13315" name="Rectangle 2"/>
          <p:cNvSpPr>
            <a:spLocks noGrp="1" noChangeArrowheads="1"/>
          </p:cNvSpPr>
          <p:nvPr>
            <p:ph type="title"/>
          </p:nvPr>
        </p:nvSpPr>
        <p:spPr/>
        <p:txBody>
          <a:bodyPr/>
          <a:lstStyle/>
          <a:p>
            <a:pPr eaLnBrk="1" hangingPunct="1"/>
            <a:r>
              <a:rPr lang="en-US" altLang="en-US" b="1"/>
              <a:t>Work done in </a:t>
            </a:r>
            <a:r>
              <a:rPr lang="en-US" altLang="en-US" b="1">
                <a:sym typeface="Symbol" pitchFamily="18" charset="2"/>
              </a:rPr>
              <a:t>t</a:t>
            </a:r>
          </a:p>
        </p:txBody>
      </p:sp>
      <p:sp>
        <p:nvSpPr>
          <p:cNvPr id="13316" name="Rectangle 3"/>
          <p:cNvSpPr>
            <a:spLocks noGrp="1" noChangeArrowheads="1"/>
          </p:cNvSpPr>
          <p:nvPr>
            <p:ph type="body" sz="half" idx="1"/>
          </p:nvPr>
        </p:nvSpPr>
        <p:spPr>
          <a:xfrm>
            <a:off x="457200" y="1600200"/>
            <a:ext cx="3638550" cy="4525963"/>
          </a:xfrm>
        </p:spPr>
        <p:txBody>
          <a:bodyPr/>
          <a:lstStyle/>
          <a:p>
            <a:pPr eaLnBrk="1" hangingPunct="1"/>
            <a:r>
              <a:rPr lang="en-US" altLang="en-US" sz="1800"/>
              <a:t>Recall from Statics or PH 121</a:t>
            </a:r>
          </a:p>
          <a:p>
            <a:pPr eaLnBrk="1" hangingPunct="1"/>
            <a:endParaRPr lang="en-US" altLang="en-US" sz="1800"/>
          </a:p>
          <a:p>
            <a:pPr eaLnBrk="1" hangingPunct="1"/>
            <a:endParaRPr lang="en-US" altLang="en-US" sz="1800"/>
          </a:p>
          <a:p>
            <a:pPr eaLnBrk="1" hangingPunct="1"/>
            <a:r>
              <a:rPr lang="en-US" altLang="en-US" sz="1800"/>
              <a:t>For the LHS</a:t>
            </a:r>
          </a:p>
          <a:p>
            <a:pPr eaLnBrk="1" hangingPunct="1"/>
            <a:endParaRPr lang="en-US" altLang="en-US" sz="1800"/>
          </a:p>
          <a:p>
            <a:pPr eaLnBrk="1" hangingPunct="1"/>
            <a:endParaRPr lang="en-US" altLang="en-US" sz="1800"/>
          </a:p>
          <a:p>
            <a:pPr eaLnBrk="1" hangingPunct="1"/>
            <a:r>
              <a:rPr lang="en-US" altLang="en-US" sz="1800"/>
              <a:t>For the RHS</a:t>
            </a:r>
          </a:p>
          <a:p>
            <a:pPr eaLnBrk="1" hangingPunct="1"/>
            <a:endParaRPr lang="en-US" altLang="en-US" sz="1800"/>
          </a:p>
          <a:p>
            <a:pPr eaLnBrk="1" hangingPunct="1"/>
            <a:endParaRPr lang="en-US" altLang="en-US" sz="1800"/>
          </a:p>
          <a:p>
            <a:pPr eaLnBrk="1" hangingPunct="1"/>
            <a:endParaRPr lang="en-US" altLang="en-US" sz="1800"/>
          </a:p>
          <a:p>
            <a:pPr eaLnBrk="1" hangingPunct="1"/>
            <a:r>
              <a:rPr lang="en-US" altLang="en-US" sz="1800"/>
              <a:t>Define a volume, </a:t>
            </a:r>
            <a:r>
              <a:rPr lang="en-US" altLang="en-US" sz="1800" i="1"/>
              <a:t>V (</a:t>
            </a:r>
            <a:r>
              <a:rPr lang="en-US" altLang="en-US" sz="1200"/>
              <a:t>Note that this volume is NOT the volume of the entire segment. It is just the part that is </a:t>
            </a:r>
            <a:r>
              <a:rPr lang="en-US" altLang="en-US" sz="1200">
                <a:sym typeface="Symbol" pitchFamily="18" charset="2"/>
              </a:rPr>
              <a:t>x</a:t>
            </a:r>
            <a:r>
              <a:rPr lang="en-US" altLang="en-US" sz="1200" baseline="-25000">
                <a:sym typeface="Symbol" pitchFamily="18" charset="2"/>
              </a:rPr>
              <a:t>1</a:t>
            </a:r>
            <a:r>
              <a:rPr lang="en-US" altLang="en-US" sz="1200">
                <a:sym typeface="Symbol" pitchFamily="18" charset="2"/>
              </a:rPr>
              <a:t> long</a:t>
            </a:r>
            <a:r>
              <a:rPr lang="en-US" altLang="en-US" sz="1200"/>
              <a:t> )</a:t>
            </a:r>
          </a:p>
        </p:txBody>
      </p:sp>
      <p:sp>
        <p:nvSpPr>
          <p:cNvPr id="13317" name="Rectangle 4"/>
          <p:cNvSpPr>
            <a:spLocks noGrp="1" noChangeArrowheads="1"/>
          </p:cNvSpPr>
          <p:nvPr>
            <p:ph type="body" sz="half" idx="2"/>
          </p:nvPr>
        </p:nvSpPr>
        <p:spPr>
          <a:xfrm>
            <a:off x="4648200" y="4184650"/>
            <a:ext cx="4038600" cy="1941513"/>
          </a:xfrm>
        </p:spPr>
        <p:txBody>
          <a:bodyPr/>
          <a:lstStyle/>
          <a:p>
            <a:pPr eaLnBrk="1" hangingPunct="1"/>
            <a:r>
              <a:rPr lang="en-US" altLang="en-US" sz="1800"/>
              <a:t>So</a:t>
            </a:r>
          </a:p>
          <a:p>
            <a:pPr eaLnBrk="1" hangingPunct="1"/>
            <a:endParaRPr lang="en-US" altLang="en-US" sz="1800"/>
          </a:p>
          <a:p>
            <a:pPr eaLnBrk="1" hangingPunct="1"/>
            <a:endParaRPr lang="en-US" altLang="en-US" sz="1800"/>
          </a:p>
          <a:p>
            <a:pPr eaLnBrk="1" hangingPunct="1"/>
            <a:r>
              <a:rPr lang="en-US" altLang="en-US" sz="1800"/>
              <a:t>The total work done is</a:t>
            </a:r>
          </a:p>
        </p:txBody>
      </p:sp>
      <p:grpSp>
        <p:nvGrpSpPr>
          <p:cNvPr id="13318" name="Group 5"/>
          <p:cNvGrpSpPr>
            <a:grpSpLocks/>
          </p:cNvGrpSpPr>
          <p:nvPr/>
        </p:nvGrpSpPr>
        <p:grpSpPr bwMode="auto">
          <a:xfrm>
            <a:off x="4333875" y="1195388"/>
            <a:ext cx="4810125" cy="2027237"/>
            <a:chOff x="2730" y="1155"/>
            <a:chExt cx="3030" cy="1277"/>
          </a:xfrm>
        </p:grpSpPr>
        <p:grpSp>
          <p:nvGrpSpPr>
            <p:cNvPr id="13331" name="Group 6"/>
            <p:cNvGrpSpPr>
              <a:grpSpLocks/>
            </p:cNvGrpSpPr>
            <p:nvPr/>
          </p:nvGrpSpPr>
          <p:grpSpPr bwMode="auto">
            <a:xfrm>
              <a:off x="3497" y="1487"/>
              <a:ext cx="1480" cy="804"/>
              <a:chOff x="755" y="3239"/>
              <a:chExt cx="1480" cy="804"/>
            </a:xfrm>
          </p:grpSpPr>
          <p:sp>
            <p:nvSpPr>
              <p:cNvPr id="13354" name="Freeform 7"/>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355" name="Group 8"/>
              <p:cNvGrpSpPr>
                <a:grpSpLocks/>
              </p:cNvGrpSpPr>
              <p:nvPr/>
            </p:nvGrpSpPr>
            <p:grpSpPr bwMode="auto">
              <a:xfrm>
                <a:off x="755" y="3327"/>
                <a:ext cx="1480" cy="716"/>
                <a:chOff x="755" y="3327"/>
                <a:chExt cx="1480" cy="716"/>
              </a:xfrm>
            </p:grpSpPr>
            <p:grpSp>
              <p:nvGrpSpPr>
                <p:cNvPr id="13356" name="Group 9"/>
                <p:cNvGrpSpPr>
                  <a:grpSpLocks/>
                </p:cNvGrpSpPr>
                <p:nvPr/>
              </p:nvGrpSpPr>
              <p:grpSpPr bwMode="auto">
                <a:xfrm>
                  <a:off x="755" y="3861"/>
                  <a:ext cx="161" cy="93"/>
                  <a:chOff x="707" y="2868"/>
                  <a:chExt cx="161" cy="96"/>
                </a:xfrm>
              </p:grpSpPr>
              <p:sp>
                <p:nvSpPr>
                  <p:cNvPr id="13360" name="AutoShape 10"/>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3361" name="Arc 11"/>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3357" name="Freeform 12"/>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58" name="Oval 13"/>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3359" name="AutoShape 14"/>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sp>
          <p:nvSpPr>
            <p:cNvPr id="13332" name="Line 15"/>
            <p:cNvSpPr>
              <a:spLocks noChangeShapeType="1"/>
            </p:cNvSpPr>
            <p:nvPr/>
          </p:nvSpPr>
          <p:spPr bwMode="auto">
            <a:xfrm>
              <a:off x="4873" y="1375"/>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3" name="Line 16"/>
            <p:cNvSpPr>
              <a:spLocks noChangeShapeType="1"/>
            </p:cNvSpPr>
            <p:nvPr/>
          </p:nvSpPr>
          <p:spPr bwMode="auto">
            <a:xfrm>
              <a:off x="4969" y="1381"/>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4" name="Line 17"/>
            <p:cNvSpPr>
              <a:spLocks noChangeShapeType="1"/>
            </p:cNvSpPr>
            <p:nvPr/>
          </p:nvSpPr>
          <p:spPr bwMode="auto">
            <a:xfrm>
              <a:off x="4770" y="1477"/>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5" name="Text Box 18"/>
            <p:cNvSpPr txBox="1">
              <a:spLocks noChangeArrowheads="1"/>
            </p:cNvSpPr>
            <p:nvPr/>
          </p:nvSpPr>
          <p:spPr bwMode="auto">
            <a:xfrm>
              <a:off x="4765" y="1155"/>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13336" name="Line 19"/>
            <p:cNvSpPr>
              <a:spLocks noChangeShapeType="1"/>
            </p:cNvSpPr>
            <p:nvPr/>
          </p:nvSpPr>
          <p:spPr bwMode="auto">
            <a:xfrm flipH="1">
              <a:off x="4970" y="1471"/>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7" name="Line 20"/>
            <p:cNvSpPr>
              <a:spLocks noChangeShapeType="1"/>
            </p:cNvSpPr>
            <p:nvPr/>
          </p:nvSpPr>
          <p:spPr bwMode="auto">
            <a:xfrm>
              <a:off x="3504" y="1904"/>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8" name="Line 21"/>
            <p:cNvSpPr>
              <a:spLocks noChangeShapeType="1"/>
            </p:cNvSpPr>
            <p:nvPr/>
          </p:nvSpPr>
          <p:spPr bwMode="auto">
            <a:xfrm>
              <a:off x="3636" y="1910"/>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9" name="Line 22"/>
            <p:cNvSpPr>
              <a:spLocks noChangeShapeType="1"/>
            </p:cNvSpPr>
            <p:nvPr/>
          </p:nvSpPr>
          <p:spPr bwMode="auto">
            <a:xfrm>
              <a:off x="3495" y="2006"/>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0" name="Text Box 23"/>
            <p:cNvSpPr txBox="1">
              <a:spLocks noChangeArrowheads="1"/>
            </p:cNvSpPr>
            <p:nvPr/>
          </p:nvSpPr>
          <p:spPr bwMode="auto">
            <a:xfrm>
              <a:off x="3450" y="1674"/>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13341" name="Line 24"/>
            <p:cNvSpPr>
              <a:spLocks noChangeShapeType="1"/>
            </p:cNvSpPr>
            <p:nvPr/>
          </p:nvSpPr>
          <p:spPr bwMode="auto">
            <a:xfrm>
              <a:off x="3336" y="2432"/>
              <a:ext cx="1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2" name="Line 25"/>
            <p:cNvSpPr>
              <a:spLocks noChangeShapeType="1"/>
            </p:cNvSpPr>
            <p:nvPr/>
          </p:nvSpPr>
          <p:spPr bwMode="auto">
            <a:xfrm rot="5400000" flipH="1">
              <a:off x="3348" y="2292"/>
              <a:ext cx="248"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3" name="Line 26"/>
            <p:cNvSpPr>
              <a:spLocks noChangeShapeType="1"/>
            </p:cNvSpPr>
            <p:nvPr/>
          </p:nvSpPr>
          <p:spPr bwMode="auto">
            <a:xfrm rot="5400000" flipH="1">
              <a:off x="4404" y="2044"/>
              <a:ext cx="744"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4" name="Text Box 27"/>
            <p:cNvSpPr txBox="1">
              <a:spLocks noChangeArrowheads="1"/>
            </p:cNvSpPr>
            <p:nvPr/>
          </p:nvSpPr>
          <p:spPr bwMode="auto">
            <a:xfrm>
              <a:off x="3202" y="2210"/>
              <a:ext cx="2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1</a:t>
              </a:r>
              <a:endParaRPr lang="en-US" altLang="en-US" sz="1400" i="1">
                <a:sym typeface="Symbol" pitchFamily="18" charset="2"/>
              </a:endParaRPr>
            </a:p>
          </p:txBody>
        </p:sp>
        <p:sp>
          <p:nvSpPr>
            <p:cNvPr id="13345" name="Text Box 28"/>
            <p:cNvSpPr txBox="1">
              <a:spLocks noChangeArrowheads="1"/>
            </p:cNvSpPr>
            <p:nvPr/>
          </p:nvSpPr>
          <p:spPr bwMode="auto">
            <a:xfrm>
              <a:off x="4498" y="2098"/>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2</a:t>
              </a:r>
              <a:endParaRPr lang="en-US" altLang="en-US" sz="1400" i="1">
                <a:sym typeface="Symbol" pitchFamily="18" charset="2"/>
              </a:endParaRPr>
            </a:p>
          </p:txBody>
        </p:sp>
        <p:sp>
          <p:nvSpPr>
            <p:cNvPr id="13346" name="Line 29"/>
            <p:cNvSpPr>
              <a:spLocks noChangeShapeType="1"/>
            </p:cNvSpPr>
            <p:nvPr/>
          </p:nvSpPr>
          <p:spPr bwMode="auto">
            <a:xfrm>
              <a:off x="3576" y="2320"/>
              <a:ext cx="2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7" name="Line 30"/>
            <p:cNvSpPr>
              <a:spLocks noChangeShapeType="1"/>
            </p:cNvSpPr>
            <p:nvPr/>
          </p:nvSpPr>
          <p:spPr bwMode="auto">
            <a:xfrm>
              <a:off x="4896" y="1904"/>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8" name="Text Box 31"/>
            <p:cNvSpPr txBox="1">
              <a:spLocks noChangeArrowheads="1"/>
            </p:cNvSpPr>
            <p:nvPr/>
          </p:nvSpPr>
          <p:spPr bwMode="auto">
            <a:xfrm>
              <a:off x="4930" y="1890"/>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2</a:t>
              </a:r>
              <a:endParaRPr lang="en-US" altLang="en-US" sz="1400" i="1">
                <a:solidFill>
                  <a:srgbClr val="FF0000"/>
                </a:solidFill>
                <a:sym typeface="Symbol" pitchFamily="18" charset="2"/>
              </a:endParaRPr>
            </a:p>
          </p:txBody>
        </p:sp>
        <p:sp>
          <p:nvSpPr>
            <p:cNvPr id="13349" name="Text Box 32"/>
            <p:cNvSpPr txBox="1">
              <a:spLocks noChangeArrowheads="1"/>
            </p:cNvSpPr>
            <p:nvPr/>
          </p:nvSpPr>
          <p:spPr bwMode="auto">
            <a:xfrm>
              <a:off x="3778" y="2226"/>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1</a:t>
              </a:r>
              <a:endParaRPr lang="en-US" altLang="en-US" sz="1400" i="1">
                <a:solidFill>
                  <a:srgbClr val="FF0000"/>
                </a:solidFill>
                <a:sym typeface="Symbol" pitchFamily="18" charset="2"/>
              </a:endParaRPr>
            </a:p>
          </p:txBody>
        </p:sp>
        <p:sp>
          <p:nvSpPr>
            <p:cNvPr id="13350" name="Line 33"/>
            <p:cNvSpPr>
              <a:spLocks noChangeShapeType="1"/>
            </p:cNvSpPr>
            <p:nvPr/>
          </p:nvSpPr>
          <p:spPr bwMode="auto">
            <a:xfrm>
              <a:off x="3224" y="2152"/>
              <a:ext cx="240" cy="0"/>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51" name="Text Box 34"/>
            <p:cNvSpPr txBox="1">
              <a:spLocks noChangeArrowheads="1"/>
            </p:cNvSpPr>
            <p:nvPr/>
          </p:nvSpPr>
          <p:spPr bwMode="auto">
            <a:xfrm>
              <a:off x="2730" y="2050"/>
              <a:ext cx="6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3366FF"/>
                  </a:solidFill>
                  <a:sym typeface="Symbol" pitchFamily="18" charset="2"/>
                </a:rPr>
                <a:t>F=P</a:t>
              </a:r>
              <a:r>
                <a:rPr lang="en-US" altLang="en-US" sz="1400" i="1" baseline="-25000">
                  <a:solidFill>
                    <a:srgbClr val="3366FF"/>
                  </a:solidFill>
                  <a:sym typeface="Symbol" pitchFamily="18" charset="2"/>
                </a:rPr>
                <a:t>1</a:t>
              </a:r>
              <a:r>
                <a:rPr lang="en-US" altLang="en-US" sz="1400" i="1">
                  <a:solidFill>
                    <a:srgbClr val="3366FF"/>
                  </a:solidFill>
                  <a:sym typeface="Symbol" pitchFamily="18" charset="2"/>
                </a:rPr>
                <a:t>A</a:t>
              </a:r>
              <a:r>
                <a:rPr lang="en-US" altLang="en-US" sz="1400" i="1" baseline="-25000">
                  <a:solidFill>
                    <a:srgbClr val="3366FF"/>
                  </a:solidFill>
                  <a:sym typeface="Symbol" pitchFamily="18" charset="2"/>
                </a:rPr>
                <a:t>1</a:t>
              </a:r>
              <a:r>
                <a:rPr lang="en-US" altLang="en-US" sz="1400" b="1">
                  <a:solidFill>
                    <a:srgbClr val="3366FF"/>
                  </a:solidFill>
                  <a:sym typeface="Symbol" pitchFamily="18" charset="2"/>
                </a:rPr>
                <a:t>i</a:t>
              </a:r>
            </a:p>
          </p:txBody>
        </p:sp>
        <p:sp>
          <p:nvSpPr>
            <p:cNvPr id="13352" name="Text Box 35"/>
            <p:cNvSpPr txBox="1">
              <a:spLocks noChangeArrowheads="1"/>
            </p:cNvSpPr>
            <p:nvPr/>
          </p:nvSpPr>
          <p:spPr bwMode="auto">
            <a:xfrm>
              <a:off x="5121" y="1610"/>
              <a:ext cx="6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3366FF"/>
                  </a:solidFill>
                  <a:sym typeface="Symbol" pitchFamily="18" charset="2"/>
                </a:rPr>
                <a:t>F=P</a:t>
              </a:r>
              <a:r>
                <a:rPr lang="en-US" altLang="en-US" sz="1400" i="1" baseline="-25000">
                  <a:solidFill>
                    <a:srgbClr val="3366FF"/>
                  </a:solidFill>
                  <a:sym typeface="Symbol" pitchFamily="18" charset="2"/>
                </a:rPr>
                <a:t>2</a:t>
              </a:r>
              <a:r>
                <a:rPr lang="en-US" altLang="en-US" sz="1400" i="1">
                  <a:solidFill>
                    <a:srgbClr val="3366FF"/>
                  </a:solidFill>
                  <a:sym typeface="Symbol" pitchFamily="18" charset="2"/>
                </a:rPr>
                <a:t>A</a:t>
              </a:r>
              <a:r>
                <a:rPr lang="en-US" altLang="en-US" sz="1400" i="1" baseline="-25000">
                  <a:solidFill>
                    <a:srgbClr val="3366FF"/>
                  </a:solidFill>
                  <a:sym typeface="Symbol" pitchFamily="18" charset="2"/>
                </a:rPr>
                <a:t>2</a:t>
              </a:r>
              <a:r>
                <a:rPr lang="en-US" altLang="en-US" sz="1400" b="1">
                  <a:solidFill>
                    <a:srgbClr val="3366FF"/>
                  </a:solidFill>
                  <a:sym typeface="Symbol" pitchFamily="18" charset="2"/>
                </a:rPr>
                <a:t>i</a:t>
              </a:r>
            </a:p>
          </p:txBody>
        </p:sp>
        <p:sp>
          <p:nvSpPr>
            <p:cNvPr id="13353" name="Line 36"/>
            <p:cNvSpPr>
              <a:spLocks noChangeShapeType="1"/>
            </p:cNvSpPr>
            <p:nvPr/>
          </p:nvSpPr>
          <p:spPr bwMode="auto">
            <a:xfrm flipH="1">
              <a:off x="4960" y="1696"/>
              <a:ext cx="168" cy="0"/>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aphicFrame>
        <p:nvGraphicFramePr>
          <p:cNvPr id="13319" name="Object 37"/>
          <p:cNvGraphicFramePr>
            <a:graphicFrameLocks noChangeAspect="1"/>
          </p:cNvGraphicFramePr>
          <p:nvPr/>
        </p:nvGraphicFramePr>
        <p:xfrm>
          <a:off x="1863725" y="2149475"/>
          <a:ext cx="927100" cy="276225"/>
        </p:xfrm>
        <a:graphic>
          <a:graphicData uri="http://schemas.openxmlformats.org/presentationml/2006/ole">
            <mc:AlternateContent xmlns:mc="http://schemas.openxmlformats.org/markup-compatibility/2006">
              <mc:Choice xmlns:v="urn:schemas-microsoft-com:vml" Requires="v">
                <p:oleObj name="Equation" r:id="rId2" imgW="596641" imgH="177723" progId="Equation.3">
                  <p:embed/>
                </p:oleObj>
              </mc:Choice>
              <mc:Fallback>
                <p:oleObj name="Equation" r:id="rId2" imgW="596641" imgH="177723" progId="Equation.3">
                  <p:embed/>
                  <p:pic>
                    <p:nvPicPr>
                      <p:cNvPr id="13319" name="Object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3725" y="2149475"/>
                        <a:ext cx="927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0" name="Object 38"/>
          <p:cNvGraphicFramePr>
            <a:graphicFrameLocks noChangeAspect="1"/>
          </p:cNvGraphicFramePr>
          <p:nvPr/>
        </p:nvGraphicFramePr>
        <p:xfrm>
          <a:off x="1736725" y="3208338"/>
          <a:ext cx="1089025" cy="298450"/>
        </p:xfrm>
        <a:graphic>
          <a:graphicData uri="http://schemas.openxmlformats.org/presentationml/2006/ole">
            <mc:AlternateContent xmlns:mc="http://schemas.openxmlformats.org/markup-compatibility/2006">
              <mc:Choice xmlns:v="urn:schemas-microsoft-com:vml" Requires="v">
                <p:oleObj name="Equation" r:id="rId4" imgW="787058" imgH="215806" progId="Equation.3">
                  <p:embed/>
                </p:oleObj>
              </mc:Choice>
              <mc:Fallback>
                <p:oleObj name="Equation" r:id="rId4" imgW="787058" imgH="215806" progId="Equation.3">
                  <p:embed/>
                  <p:pic>
                    <p:nvPicPr>
                      <p:cNvPr id="13320" name="Object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6725" y="3208338"/>
                        <a:ext cx="1089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1" name="Object 39"/>
          <p:cNvGraphicFramePr>
            <a:graphicFrameLocks noChangeAspect="1"/>
          </p:cNvGraphicFramePr>
          <p:nvPr/>
        </p:nvGraphicFramePr>
        <p:xfrm>
          <a:off x="1720850" y="4284663"/>
          <a:ext cx="1309688" cy="325437"/>
        </p:xfrm>
        <a:graphic>
          <a:graphicData uri="http://schemas.openxmlformats.org/presentationml/2006/ole">
            <mc:AlternateContent xmlns:mc="http://schemas.openxmlformats.org/markup-compatibility/2006">
              <mc:Choice xmlns:v="urn:schemas-microsoft-com:vml" Requires="v">
                <p:oleObj name="Equation" r:id="rId6" imgW="939392" imgH="215806" progId="Equation.3">
                  <p:embed/>
                </p:oleObj>
              </mc:Choice>
              <mc:Fallback>
                <p:oleObj name="Equation" r:id="rId6" imgW="939392" imgH="215806" progId="Equation.3">
                  <p:embed/>
                  <p:pic>
                    <p:nvPicPr>
                      <p:cNvPr id="13321" name="Object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0850" y="4284663"/>
                        <a:ext cx="130968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2" name="Object 40"/>
          <p:cNvGraphicFramePr>
            <a:graphicFrameLocks noChangeAspect="1"/>
          </p:cNvGraphicFramePr>
          <p:nvPr/>
        </p:nvGraphicFramePr>
        <p:xfrm>
          <a:off x="1692275" y="5743575"/>
          <a:ext cx="1050925" cy="365125"/>
        </p:xfrm>
        <a:graphic>
          <a:graphicData uri="http://schemas.openxmlformats.org/presentationml/2006/ole">
            <mc:AlternateContent xmlns:mc="http://schemas.openxmlformats.org/markup-compatibility/2006">
              <mc:Choice xmlns:v="urn:schemas-microsoft-com:vml" Requires="v">
                <p:oleObj name="Equation" r:id="rId8" imgW="622030" imgH="215806" progId="Equation.3">
                  <p:embed/>
                </p:oleObj>
              </mc:Choice>
              <mc:Fallback>
                <p:oleObj name="Equation" r:id="rId8" imgW="622030" imgH="215806" progId="Equation.3">
                  <p:embed/>
                  <p:pic>
                    <p:nvPicPr>
                      <p:cNvPr id="13322" name="Object 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2275" y="5743575"/>
                        <a:ext cx="1050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3" name="Object 41"/>
          <p:cNvGraphicFramePr>
            <a:graphicFrameLocks noChangeAspect="1"/>
          </p:cNvGraphicFramePr>
          <p:nvPr/>
        </p:nvGraphicFramePr>
        <p:xfrm>
          <a:off x="5791200" y="3716338"/>
          <a:ext cx="1844675" cy="346075"/>
        </p:xfrm>
        <a:graphic>
          <a:graphicData uri="http://schemas.openxmlformats.org/presentationml/2006/ole">
            <mc:AlternateContent xmlns:mc="http://schemas.openxmlformats.org/markup-compatibility/2006">
              <mc:Choice xmlns:v="urn:schemas-microsoft-com:vml" Requires="v">
                <p:oleObj name="Equation" r:id="rId10" imgW="1143000" imgH="215900" progId="Equation.3">
                  <p:embed/>
                </p:oleObj>
              </mc:Choice>
              <mc:Fallback>
                <p:oleObj name="Equation" r:id="rId10" imgW="1143000" imgH="215900" progId="Equation.3">
                  <p:embed/>
                  <p:pic>
                    <p:nvPicPr>
                      <p:cNvPr id="13323" name="Object 4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91200" y="3716338"/>
                        <a:ext cx="1844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4" name="Object 42"/>
          <p:cNvGraphicFramePr>
            <a:graphicFrameLocks noChangeAspect="1"/>
          </p:cNvGraphicFramePr>
          <p:nvPr/>
        </p:nvGraphicFramePr>
        <p:xfrm>
          <a:off x="5729288" y="4675188"/>
          <a:ext cx="819150" cy="309562"/>
        </p:xfrm>
        <a:graphic>
          <a:graphicData uri="http://schemas.openxmlformats.org/presentationml/2006/ole">
            <mc:AlternateContent xmlns:mc="http://schemas.openxmlformats.org/markup-compatibility/2006">
              <mc:Choice xmlns:v="urn:schemas-microsoft-com:vml" Requires="v">
                <p:oleObj name="Equation" r:id="rId12" imgW="571252" imgH="215806" progId="Equation.3">
                  <p:embed/>
                </p:oleObj>
              </mc:Choice>
              <mc:Fallback>
                <p:oleObj name="Equation" r:id="rId12" imgW="571252" imgH="215806" progId="Equation.3">
                  <p:embed/>
                  <p:pic>
                    <p:nvPicPr>
                      <p:cNvPr id="13324" name="Object 4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29288" y="4675188"/>
                        <a:ext cx="819150"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5" name="Object 43"/>
          <p:cNvGraphicFramePr>
            <a:graphicFrameLocks noChangeAspect="1"/>
          </p:cNvGraphicFramePr>
          <p:nvPr/>
        </p:nvGraphicFramePr>
        <p:xfrm>
          <a:off x="7285038" y="4686300"/>
          <a:ext cx="855662" cy="304800"/>
        </p:xfrm>
        <a:graphic>
          <a:graphicData uri="http://schemas.openxmlformats.org/presentationml/2006/ole">
            <mc:AlternateContent xmlns:mc="http://schemas.openxmlformats.org/markup-compatibility/2006">
              <mc:Choice xmlns:v="urn:schemas-microsoft-com:vml" Requires="v">
                <p:oleObj name="Equation" r:id="rId14" imgW="685502" imgH="215806" progId="Equation.3">
                  <p:embed/>
                </p:oleObj>
              </mc:Choice>
              <mc:Fallback>
                <p:oleObj name="Equation" r:id="rId14" imgW="685502" imgH="215806" progId="Equation.3">
                  <p:embed/>
                  <p:pic>
                    <p:nvPicPr>
                      <p:cNvPr id="13325" name="Object 4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85038" y="4686300"/>
                        <a:ext cx="8556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6" name="Object 44"/>
          <p:cNvGraphicFramePr>
            <a:graphicFrameLocks noChangeAspect="1"/>
          </p:cNvGraphicFramePr>
          <p:nvPr/>
        </p:nvGraphicFramePr>
        <p:xfrm>
          <a:off x="6196013" y="5645150"/>
          <a:ext cx="1217612" cy="279400"/>
        </p:xfrm>
        <a:graphic>
          <a:graphicData uri="http://schemas.openxmlformats.org/presentationml/2006/ole">
            <mc:AlternateContent xmlns:mc="http://schemas.openxmlformats.org/markup-compatibility/2006">
              <mc:Choice xmlns:v="urn:schemas-microsoft-com:vml" Requires="v">
                <p:oleObj name="Equation" r:id="rId16" imgW="939392" imgH="215806" progId="Equation.3">
                  <p:embed/>
                </p:oleObj>
              </mc:Choice>
              <mc:Fallback>
                <p:oleObj name="Equation" r:id="rId16" imgW="939392" imgH="215806" progId="Equation.3">
                  <p:embed/>
                  <p:pic>
                    <p:nvPicPr>
                      <p:cNvPr id="13326" name="Object 4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96013" y="5645150"/>
                        <a:ext cx="1217612"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7" name="Rectangle 45"/>
          <p:cNvSpPr>
            <a:spLocks noChangeArrowheads="1"/>
          </p:cNvSpPr>
          <p:nvPr/>
        </p:nvSpPr>
        <p:spPr bwMode="auto">
          <a:xfrm>
            <a:off x="0" y="-339725"/>
            <a:ext cx="27130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200">
                <a:cs typeface="Times New Roman" pitchFamily="18" charset="0"/>
              </a:rPr>
              <a:t>From statics or PH121 we remember </a:t>
            </a:r>
            <a:endParaRPr lang="en-US" altLang="en-US" sz="1100"/>
          </a:p>
          <a:p>
            <a:pPr>
              <a:spcBef>
                <a:spcPct val="0"/>
              </a:spcBef>
              <a:buFontTx/>
              <a:buNone/>
            </a:pPr>
            <a:endParaRPr lang="en-US" altLang="en-US" sz="1800"/>
          </a:p>
        </p:txBody>
      </p:sp>
      <p:sp>
        <p:nvSpPr>
          <p:cNvPr id="13328" name="Rectangle 46"/>
          <p:cNvSpPr>
            <a:spLocks noChangeArrowheads="1"/>
          </p:cNvSpPr>
          <p:nvPr/>
        </p:nvSpPr>
        <p:spPr bwMode="auto">
          <a:xfrm>
            <a:off x="0" y="7196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3329" name="Line 47"/>
          <p:cNvSpPr>
            <a:spLocks noChangeShapeType="1"/>
          </p:cNvSpPr>
          <p:nvPr/>
        </p:nvSpPr>
        <p:spPr bwMode="auto">
          <a:xfrm>
            <a:off x="4152900" y="1504950"/>
            <a:ext cx="0" cy="4438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0" name="Line 48"/>
          <p:cNvSpPr>
            <a:spLocks noChangeShapeType="1"/>
          </p:cNvSpPr>
          <p:nvPr/>
        </p:nvSpPr>
        <p:spPr bwMode="auto">
          <a:xfrm flipV="1">
            <a:off x="4152900" y="3543300"/>
            <a:ext cx="47053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992758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ight Triangle 37"/>
          <p:cNvSpPr/>
          <p:nvPr/>
        </p:nvSpPr>
        <p:spPr>
          <a:xfrm rot="19354257" flipH="1">
            <a:off x="3955128" y="2827300"/>
            <a:ext cx="609600" cy="83453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Triangle 36"/>
          <p:cNvSpPr/>
          <p:nvPr/>
        </p:nvSpPr>
        <p:spPr>
          <a:xfrm rot="19354257" flipH="1">
            <a:off x="3955129" y="3836251"/>
            <a:ext cx="609600" cy="83453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7" name="Rectangle 2"/>
          <p:cNvSpPr>
            <a:spLocks noGrp="1" noChangeArrowheads="1"/>
          </p:cNvSpPr>
          <p:nvPr>
            <p:ph type="title"/>
          </p:nvPr>
        </p:nvSpPr>
        <p:spPr/>
        <p:txBody>
          <a:bodyPr/>
          <a:lstStyle/>
          <a:p>
            <a:pPr eaLnBrk="1" hangingPunct="1"/>
            <a:r>
              <a:rPr lang="en-US"/>
              <a:t>Single-Slit Diffraction</a:t>
            </a:r>
          </a:p>
        </p:txBody>
      </p:sp>
      <p:sp>
        <p:nvSpPr>
          <p:cNvPr id="6" name="Rectangle 5"/>
          <p:cNvSpPr/>
          <p:nvPr/>
        </p:nvSpPr>
        <p:spPr>
          <a:xfrm>
            <a:off x="4183380" y="14935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183380" y="48463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154680" y="26365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78480" y="48463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307080" y="2636520"/>
            <a:ext cx="0" cy="22098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468880" y="2788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68880" y="3246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468880" y="37795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468880" y="4312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468880" y="4770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78480" y="3398520"/>
            <a:ext cx="381836" cy="584775"/>
          </a:xfrm>
          <a:prstGeom prst="rect">
            <a:avLst/>
          </a:prstGeom>
          <a:solidFill>
            <a:schemeClr val="bg1"/>
          </a:solidFill>
        </p:spPr>
        <p:txBody>
          <a:bodyPr wrap="none" rtlCol="0">
            <a:spAutoFit/>
          </a:bodyPr>
          <a:lstStyle/>
          <a:p>
            <a:r>
              <a:rPr lang="en-US" sz="3200" dirty="0"/>
              <a:t>a</a:t>
            </a:r>
          </a:p>
        </p:txBody>
      </p:sp>
      <p:cxnSp>
        <p:nvCxnSpPr>
          <p:cNvPr id="23" name="Straight Connector 22"/>
          <p:cNvCxnSpPr/>
          <p:nvPr/>
        </p:nvCxnSpPr>
        <p:spPr>
          <a:xfrm>
            <a:off x="3611880" y="3779520"/>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78730" y="3448050"/>
            <a:ext cx="207645" cy="400110"/>
          </a:xfrm>
          <a:prstGeom prst="rect">
            <a:avLst/>
          </a:prstGeom>
          <a:noFill/>
        </p:spPr>
        <p:txBody>
          <a:bodyPr wrap="square" rtlCol="0">
            <a:spAutoFit/>
          </a:bodyPr>
          <a:lstStyle/>
          <a:p>
            <a:r>
              <a:rPr lang="en-US" sz="2000" dirty="0">
                <a:sym typeface="Symbol"/>
              </a:rPr>
              <a:t></a:t>
            </a:r>
            <a:endParaRPr lang="en-US" sz="2000" dirty="0"/>
          </a:p>
        </p:txBody>
      </p:sp>
      <p:sp>
        <p:nvSpPr>
          <p:cNvPr id="25" name="Oval 24"/>
          <p:cNvSpPr/>
          <p:nvPr/>
        </p:nvSpPr>
        <p:spPr>
          <a:xfrm>
            <a:off x="4221480" y="26365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Triangle 43"/>
          <p:cNvSpPr/>
          <p:nvPr/>
        </p:nvSpPr>
        <p:spPr>
          <a:xfrm rot="19354257" flipH="1">
            <a:off x="3955128" y="3303549"/>
            <a:ext cx="609600" cy="834530"/>
          </a:xfrm>
          <a:prstGeom prst="rtTriangl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221480" y="37033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221480" y="46939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a:off x="3764280" y="2636520"/>
            <a:ext cx="0" cy="1143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459480" y="2941320"/>
            <a:ext cx="606256" cy="461665"/>
          </a:xfrm>
          <a:prstGeom prst="rect">
            <a:avLst/>
          </a:prstGeom>
          <a:solidFill>
            <a:schemeClr val="bg1"/>
          </a:solidFill>
        </p:spPr>
        <p:txBody>
          <a:bodyPr wrap="none" rtlCol="0">
            <a:spAutoFit/>
          </a:bodyPr>
          <a:lstStyle/>
          <a:p>
            <a:r>
              <a:rPr lang="en-US" sz="2400" dirty="0"/>
              <a:t>a/2</a:t>
            </a:r>
          </a:p>
        </p:txBody>
      </p:sp>
      <p:cxnSp>
        <p:nvCxnSpPr>
          <p:cNvPr id="33" name="Straight Arrow Connector 32"/>
          <p:cNvCxnSpPr/>
          <p:nvPr/>
        </p:nvCxnSpPr>
        <p:spPr>
          <a:xfrm flipV="1">
            <a:off x="4297680" y="30937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297680" y="21031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297680" y="10363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771549" y="4434363"/>
            <a:ext cx="2286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431030" y="4948714"/>
            <a:ext cx="126206" cy="161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4490561" y="4655820"/>
            <a:ext cx="442913" cy="35956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50" name="Object 49"/>
          <p:cNvGraphicFramePr>
            <a:graphicFrameLocks noChangeAspect="1"/>
          </p:cNvGraphicFramePr>
          <p:nvPr/>
        </p:nvGraphicFramePr>
        <p:xfrm>
          <a:off x="4800600" y="4908549"/>
          <a:ext cx="624840" cy="538057"/>
        </p:xfrm>
        <a:graphic>
          <a:graphicData uri="http://schemas.openxmlformats.org/presentationml/2006/ole">
            <mc:AlternateContent xmlns:mc="http://schemas.openxmlformats.org/markup-compatibility/2006">
              <mc:Choice xmlns:v="urn:schemas-microsoft-com:vml" Requires="v">
                <p:oleObj name="Equation" r:id="rId2" imgW="457200" imgH="393480" progId="Equation.3">
                  <p:embed/>
                </p:oleObj>
              </mc:Choice>
              <mc:Fallback>
                <p:oleObj name="Equation" r:id="rId2" imgW="457200" imgH="393480" progId="Equation.3">
                  <p:embed/>
                  <p:pic>
                    <p:nvPicPr>
                      <p:cNvPr id="50" name="Object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4908549"/>
                        <a:ext cx="624840" cy="5380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Oval 29"/>
          <p:cNvSpPr/>
          <p:nvPr/>
        </p:nvSpPr>
        <p:spPr>
          <a:xfrm>
            <a:off x="4211955" y="315468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4202430" y="425005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flipV="1">
            <a:off x="4288155" y="2569845"/>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4278630" y="1579245"/>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294120" y="944880"/>
            <a:ext cx="288862" cy="2308324"/>
          </a:xfrm>
          <a:prstGeom prst="rect">
            <a:avLst/>
          </a:prstGeom>
          <a:noFill/>
        </p:spPr>
        <p:txBody>
          <a:bodyPr wrap="none" rtlCol="0">
            <a:spAutoFit/>
          </a:bodyPr>
          <a:lstStyle/>
          <a:p>
            <a:r>
              <a:rPr lang="en-US" sz="1600" dirty="0"/>
              <a:t>5</a:t>
            </a:r>
          </a:p>
          <a:p>
            <a:endParaRPr lang="en-US" sz="1600" dirty="0"/>
          </a:p>
          <a:p>
            <a:r>
              <a:rPr lang="en-US" sz="1600" dirty="0"/>
              <a:t>4</a:t>
            </a:r>
          </a:p>
          <a:p>
            <a:endParaRPr lang="en-US" sz="1600" dirty="0"/>
          </a:p>
          <a:p>
            <a:r>
              <a:rPr lang="en-US" sz="1600" dirty="0"/>
              <a:t>3</a:t>
            </a:r>
          </a:p>
          <a:p>
            <a:endParaRPr lang="en-US" sz="1600" dirty="0"/>
          </a:p>
          <a:p>
            <a:r>
              <a:rPr lang="en-US" sz="1600" dirty="0"/>
              <a:t>2</a:t>
            </a:r>
          </a:p>
          <a:p>
            <a:endParaRPr lang="en-US" sz="1600" dirty="0"/>
          </a:p>
          <a:p>
            <a:r>
              <a:rPr lang="en-US" sz="1600" dirty="0"/>
              <a:t>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0841D450-E4DC-4A96-AE4A-5D4BFDC2DBF3}" type="slidenum">
              <a:rPr lang="en-US" altLang="en-US" sz="1400" smtClean="0"/>
              <a:pPr eaLnBrk="1" hangingPunct="1">
                <a:spcBef>
                  <a:spcPct val="0"/>
                </a:spcBef>
                <a:buFontTx/>
                <a:buNone/>
              </a:pPr>
              <a:t>40</a:t>
            </a:fld>
            <a:endParaRPr lang="en-US" altLang="en-US" sz="1400"/>
          </a:p>
        </p:txBody>
      </p:sp>
      <p:sp>
        <p:nvSpPr>
          <p:cNvPr id="14339" name="Rectangle 2"/>
          <p:cNvSpPr>
            <a:spLocks noGrp="1" noChangeArrowheads="1"/>
          </p:cNvSpPr>
          <p:nvPr>
            <p:ph type="title"/>
          </p:nvPr>
        </p:nvSpPr>
        <p:spPr/>
        <p:txBody>
          <a:bodyPr/>
          <a:lstStyle/>
          <a:p>
            <a:pPr eaLnBrk="1" hangingPunct="1"/>
            <a:r>
              <a:rPr lang="en-US" altLang="en-US"/>
              <a:t>Kinetic Energy</a:t>
            </a:r>
          </a:p>
        </p:txBody>
      </p:sp>
      <p:sp>
        <p:nvSpPr>
          <p:cNvPr id="14340" name="Rectangle 3"/>
          <p:cNvSpPr>
            <a:spLocks noGrp="1" noChangeArrowheads="1"/>
          </p:cNvSpPr>
          <p:nvPr>
            <p:ph type="body" idx="1"/>
          </p:nvPr>
        </p:nvSpPr>
        <p:spPr>
          <a:xfrm>
            <a:off x="457200" y="1600200"/>
            <a:ext cx="4818063" cy="4525963"/>
          </a:xfrm>
        </p:spPr>
        <p:txBody>
          <a:bodyPr/>
          <a:lstStyle/>
          <a:p>
            <a:pPr eaLnBrk="1" hangingPunct="1">
              <a:lnSpc>
                <a:spcPct val="90000"/>
              </a:lnSpc>
            </a:pPr>
            <a:r>
              <a:rPr lang="en-US" altLang="en-US" sz="2400"/>
              <a:t>If we think about the energy of the segment, we will realize that after time </a:t>
            </a:r>
            <a:r>
              <a:rPr lang="en-US" altLang="en-US" sz="2400" i="1">
                <a:sym typeface="Symbol" pitchFamily="18" charset="2"/>
              </a:rPr>
              <a:t>t</a:t>
            </a:r>
            <a:r>
              <a:rPr lang="en-US" altLang="en-US" sz="2400"/>
              <a:t> it is as though most of the fluid did not move.</a:t>
            </a:r>
          </a:p>
          <a:p>
            <a:pPr eaLnBrk="1" hangingPunct="1">
              <a:lnSpc>
                <a:spcPct val="90000"/>
              </a:lnSpc>
            </a:pPr>
            <a:r>
              <a:rPr lang="en-US" altLang="en-US" sz="2400"/>
              <a:t> We can't tell one part of the fluid from another. </a:t>
            </a:r>
          </a:p>
          <a:p>
            <a:pPr eaLnBrk="1" hangingPunct="1">
              <a:lnSpc>
                <a:spcPct val="90000"/>
              </a:lnSpc>
            </a:pPr>
            <a:r>
              <a:rPr lang="en-US" altLang="en-US" sz="2400"/>
              <a:t>The shaded region in is occupied before and after </a:t>
            </a:r>
            <a:r>
              <a:rPr lang="en-US" altLang="en-US" sz="2400" i="1">
                <a:sym typeface="Symbol" pitchFamily="18" charset="2"/>
              </a:rPr>
              <a:t>t</a:t>
            </a:r>
            <a:r>
              <a:rPr lang="en-US" altLang="en-US" sz="2400"/>
              <a:t> </a:t>
            </a:r>
          </a:p>
          <a:p>
            <a:pPr eaLnBrk="1" hangingPunct="1">
              <a:lnSpc>
                <a:spcPct val="90000"/>
              </a:lnSpc>
            </a:pPr>
            <a:r>
              <a:rPr lang="en-US" altLang="en-US" sz="2400"/>
              <a:t>We can treat this problem as if we moved fluid from region 1 to region 2 and left the rest of the segment alone!</a:t>
            </a:r>
          </a:p>
        </p:txBody>
      </p:sp>
      <p:grpSp>
        <p:nvGrpSpPr>
          <p:cNvPr id="14341" name="Group 4"/>
          <p:cNvGrpSpPr>
            <a:grpSpLocks/>
          </p:cNvGrpSpPr>
          <p:nvPr/>
        </p:nvGrpSpPr>
        <p:grpSpPr bwMode="auto">
          <a:xfrm>
            <a:off x="5799138" y="1811338"/>
            <a:ext cx="2644775" cy="1276350"/>
            <a:chOff x="3434" y="1927"/>
            <a:chExt cx="1666" cy="804"/>
          </a:xfrm>
        </p:grpSpPr>
        <p:grpSp>
          <p:nvGrpSpPr>
            <p:cNvPr id="14349" name="Group 5"/>
            <p:cNvGrpSpPr>
              <a:grpSpLocks/>
            </p:cNvGrpSpPr>
            <p:nvPr/>
          </p:nvGrpSpPr>
          <p:grpSpPr bwMode="auto">
            <a:xfrm>
              <a:off x="3494" y="2546"/>
              <a:ext cx="161" cy="96"/>
              <a:chOff x="707" y="2868"/>
              <a:chExt cx="161" cy="96"/>
            </a:xfrm>
          </p:grpSpPr>
          <p:sp>
            <p:nvSpPr>
              <p:cNvPr id="14366" name="AutoShape 6"/>
              <p:cNvSpPr>
                <a:spLocks noChangeArrowheads="1"/>
              </p:cNvSpPr>
              <p:nvPr/>
            </p:nvSpPr>
            <p:spPr bwMode="auto">
              <a:xfrm rot="213656" flipH="1">
                <a:off x="707" y="2868"/>
                <a:ext cx="161" cy="96"/>
              </a:xfrm>
              <a:prstGeom prst="flowChartMagneticDrum">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4367" name="Arc 7"/>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chemeClr val="bg1"/>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4350" name="Freeform 8"/>
            <p:cNvSpPr>
              <a:spLocks/>
            </p:cNvSpPr>
            <p:nvPr/>
          </p:nvSpPr>
          <p:spPr bwMode="auto">
            <a:xfrm>
              <a:off x="3498" y="2003"/>
              <a:ext cx="1407" cy="642"/>
            </a:xfrm>
            <a:custGeom>
              <a:avLst/>
              <a:gdLst>
                <a:gd name="T0" fmla="*/ 126 w 1407"/>
                <a:gd name="T1" fmla="*/ 546 h 642"/>
                <a:gd name="T2" fmla="*/ 222 w 1407"/>
                <a:gd name="T3" fmla="*/ 546 h 642"/>
                <a:gd name="T4" fmla="*/ 336 w 1407"/>
                <a:gd name="T5" fmla="*/ 525 h 642"/>
                <a:gd name="T6" fmla="*/ 441 w 1407"/>
                <a:gd name="T7" fmla="*/ 507 h 642"/>
                <a:gd name="T8" fmla="*/ 537 w 1407"/>
                <a:gd name="T9" fmla="*/ 480 h 642"/>
                <a:gd name="T10" fmla="*/ 618 w 1407"/>
                <a:gd name="T11" fmla="*/ 444 h 642"/>
                <a:gd name="T12" fmla="*/ 678 w 1407"/>
                <a:gd name="T13" fmla="*/ 402 h 642"/>
                <a:gd name="T14" fmla="*/ 759 w 1407"/>
                <a:gd name="T15" fmla="*/ 315 h 642"/>
                <a:gd name="T16" fmla="*/ 834 w 1407"/>
                <a:gd name="T17" fmla="*/ 216 h 642"/>
                <a:gd name="T18" fmla="*/ 924 w 1407"/>
                <a:gd name="T19" fmla="*/ 102 h 642"/>
                <a:gd name="T20" fmla="*/ 990 w 1407"/>
                <a:gd name="T21" fmla="*/ 57 h 642"/>
                <a:gd name="T22" fmla="*/ 1080 w 1407"/>
                <a:gd name="T23" fmla="*/ 24 h 642"/>
                <a:gd name="T24" fmla="*/ 1161 w 1407"/>
                <a:gd name="T25" fmla="*/ 9 h 642"/>
                <a:gd name="T26" fmla="*/ 1242 w 1407"/>
                <a:gd name="T27" fmla="*/ 0 h 642"/>
                <a:gd name="T28" fmla="*/ 1332 w 1407"/>
                <a:gd name="T29" fmla="*/ 6 h 642"/>
                <a:gd name="T30" fmla="*/ 1389 w 1407"/>
                <a:gd name="T31" fmla="*/ 6 h 642"/>
                <a:gd name="T32" fmla="*/ 1407 w 1407"/>
                <a:gd name="T33" fmla="*/ 18 h 642"/>
                <a:gd name="T34" fmla="*/ 1407 w 1407"/>
                <a:gd name="T35" fmla="*/ 90 h 642"/>
                <a:gd name="T36" fmla="*/ 1404 w 1407"/>
                <a:gd name="T37" fmla="*/ 135 h 642"/>
                <a:gd name="T38" fmla="*/ 1395 w 1407"/>
                <a:gd name="T39" fmla="*/ 192 h 642"/>
                <a:gd name="T40" fmla="*/ 1377 w 1407"/>
                <a:gd name="T41" fmla="*/ 243 h 642"/>
                <a:gd name="T42" fmla="*/ 1263 w 1407"/>
                <a:gd name="T43" fmla="*/ 249 h 642"/>
                <a:gd name="T44" fmla="*/ 1170 w 1407"/>
                <a:gd name="T45" fmla="*/ 243 h 642"/>
                <a:gd name="T46" fmla="*/ 1077 w 1407"/>
                <a:gd name="T47" fmla="*/ 252 h 642"/>
                <a:gd name="T48" fmla="*/ 1014 w 1407"/>
                <a:gd name="T49" fmla="*/ 267 h 642"/>
                <a:gd name="T50" fmla="*/ 963 w 1407"/>
                <a:gd name="T51" fmla="*/ 285 h 642"/>
                <a:gd name="T52" fmla="*/ 897 w 1407"/>
                <a:gd name="T53" fmla="*/ 315 h 642"/>
                <a:gd name="T54" fmla="*/ 843 w 1407"/>
                <a:gd name="T55" fmla="*/ 375 h 642"/>
                <a:gd name="T56" fmla="*/ 768 w 1407"/>
                <a:gd name="T57" fmla="*/ 447 h 642"/>
                <a:gd name="T58" fmla="*/ 717 w 1407"/>
                <a:gd name="T59" fmla="*/ 498 h 642"/>
                <a:gd name="T60" fmla="*/ 669 w 1407"/>
                <a:gd name="T61" fmla="*/ 540 h 642"/>
                <a:gd name="T62" fmla="*/ 621 w 1407"/>
                <a:gd name="T63" fmla="*/ 564 h 642"/>
                <a:gd name="T64" fmla="*/ 564 w 1407"/>
                <a:gd name="T65" fmla="*/ 588 h 642"/>
                <a:gd name="T66" fmla="*/ 477 w 1407"/>
                <a:gd name="T67" fmla="*/ 606 h 642"/>
                <a:gd name="T68" fmla="*/ 375 w 1407"/>
                <a:gd name="T69" fmla="*/ 627 h 642"/>
                <a:gd name="T70" fmla="*/ 273 w 1407"/>
                <a:gd name="T71" fmla="*/ 636 h 642"/>
                <a:gd name="T72" fmla="*/ 171 w 1407"/>
                <a:gd name="T73" fmla="*/ 642 h 642"/>
                <a:gd name="T74" fmla="*/ 66 w 1407"/>
                <a:gd name="T75" fmla="*/ 636 h 642"/>
                <a:gd name="T76" fmla="*/ 15 w 1407"/>
                <a:gd name="T77" fmla="*/ 630 h 642"/>
                <a:gd name="T78" fmla="*/ 0 w 1407"/>
                <a:gd name="T79" fmla="*/ 606 h 642"/>
                <a:gd name="T80" fmla="*/ 3 w 1407"/>
                <a:gd name="T81" fmla="*/ 573 h 642"/>
                <a:gd name="T82" fmla="*/ 9 w 1407"/>
                <a:gd name="T83" fmla="*/ 543 h 642"/>
                <a:gd name="T84" fmla="*/ 57 w 1407"/>
                <a:gd name="T85" fmla="*/ 546 h 642"/>
                <a:gd name="T86" fmla="*/ 180 w 1407"/>
                <a:gd name="T87" fmla="*/ 549 h 642"/>
                <a:gd name="T88" fmla="*/ 204 w 1407"/>
                <a:gd name="T89" fmla="*/ 546 h 6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07"/>
                <a:gd name="T136" fmla="*/ 0 h 642"/>
                <a:gd name="T137" fmla="*/ 1407 w 1407"/>
                <a:gd name="T138" fmla="*/ 642 h 6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07" h="642">
                  <a:moveTo>
                    <a:pt x="126" y="546"/>
                  </a:moveTo>
                  <a:lnTo>
                    <a:pt x="222" y="546"/>
                  </a:lnTo>
                  <a:lnTo>
                    <a:pt x="336" y="525"/>
                  </a:lnTo>
                  <a:lnTo>
                    <a:pt x="441" y="507"/>
                  </a:lnTo>
                  <a:lnTo>
                    <a:pt x="537" y="480"/>
                  </a:lnTo>
                  <a:lnTo>
                    <a:pt x="618" y="444"/>
                  </a:lnTo>
                  <a:lnTo>
                    <a:pt x="678" y="402"/>
                  </a:lnTo>
                  <a:lnTo>
                    <a:pt x="759" y="315"/>
                  </a:lnTo>
                  <a:lnTo>
                    <a:pt x="834" y="216"/>
                  </a:lnTo>
                  <a:lnTo>
                    <a:pt x="924" y="102"/>
                  </a:lnTo>
                  <a:lnTo>
                    <a:pt x="990" y="57"/>
                  </a:lnTo>
                  <a:lnTo>
                    <a:pt x="1080" y="24"/>
                  </a:lnTo>
                  <a:lnTo>
                    <a:pt x="1161" y="9"/>
                  </a:lnTo>
                  <a:lnTo>
                    <a:pt x="1242" y="0"/>
                  </a:lnTo>
                  <a:lnTo>
                    <a:pt x="1332" y="6"/>
                  </a:lnTo>
                  <a:lnTo>
                    <a:pt x="1389" y="6"/>
                  </a:lnTo>
                  <a:lnTo>
                    <a:pt x="1407" y="18"/>
                  </a:lnTo>
                  <a:lnTo>
                    <a:pt x="1407" y="90"/>
                  </a:lnTo>
                  <a:lnTo>
                    <a:pt x="1404" y="135"/>
                  </a:lnTo>
                  <a:lnTo>
                    <a:pt x="1395" y="192"/>
                  </a:lnTo>
                  <a:lnTo>
                    <a:pt x="1377" y="243"/>
                  </a:lnTo>
                  <a:lnTo>
                    <a:pt x="1263" y="249"/>
                  </a:lnTo>
                  <a:lnTo>
                    <a:pt x="1170" y="243"/>
                  </a:lnTo>
                  <a:lnTo>
                    <a:pt x="1077" y="252"/>
                  </a:lnTo>
                  <a:lnTo>
                    <a:pt x="1014" y="267"/>
                  </a:lnTo>
                  <a:lnTo>
                    <a:pt x="963" y="285"/>
                  </a:lnTo>
                  <a:lnTo>
                    <a:pt x="897" y="315"/>
                  </a:lnTo>
                  <a:lnTo>
                    <a:pt x="843" y="375"/>
                  </a:lnTo>
                  <a:lnTo>
                    <a:pt x="768" y="447"/>
                  </a:lnTo>
                  <a:lnTo>
                    <a:pt x="717" y="498"/>
                  </a:lnTo>
                  <a:lnTo>
                    <a:pt x="669" y="540"/>
                  </a:lnTo>
                  <a:lnTo>
                    <a:pt x="621" y="564"/>
                  </a:lnTo>
                  <a:lnTo>
                    <a:pt x="564" y="588"/>
                  </a:lnTo>
                  <a:lnTo>
                    <a:pt x="477" y="606"/>
                  </a:lnTo>
                  <a:lnTo>
                    <a:pt x="375" y="627"/>
                  </a:lnTo>
                  <a:lnTo>
                    <a:pt x="273" y="636"/>
                  </a:lnTo>
                  <a:lnTo>
                    <a:pt x="171" y="642"/>
                  </a:lnTo>
                  <a:lnTo>
                    <a:pt x="66" y="636"/>
                  </a:lnTo>
                  <a:lnTo>
                    <a:pt x="15" y="630"/>
                  </a:lnTo>
                  <a:lnTo>
                    <a:pt x="0" y="606"/>
                  </a:lnTo>
                  <a:lnTo>
                    <a:pt x="3" y="573"/>
                  </a:lnTo>
                  <a:lnTo>
                    <a:pt x="9" y="543"/>
                  </a:lnTo>
                  <a:lnTo>
                    <a:pt x="57" y="546"/>
                  </a:lnTo>
                  <a:lnTo>
                    <a:pt x="180" y="549"/>
                  </a:lnTo>
                  <a:lnTo>
                    <a:pt x="204" y="546"/>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51" name="Freeform 9"/>
            <p:cNvSpPr>
              <a:spLocks/>
            </p:cNvSpPr>
            <p:nvPr/>
          </p:nvSpPr>
          <p:spPr bwMode="auto">
            <a:xfrm rot="-10354484">
              <a:off x="3538" y="2173"/>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52" name="Freeform 10"/>
            <p:cNvSpPr>
              <a:spLocks/>
            </p:cNvSpPr>
            <p:nvPr/>
          </p:nvSpPr>
          <p:spPr bwMode="auto">
            <a:xfrm rot="-10354484">
              <a:off x="3558" y="1927"/>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53" name="Oval 11"/>
            <p:cNvSpPr>
              <a:spLocks noChangeArrowheads="1"/>
            </p:cNvSpPr>
            <p:nvPr/>
          </p:nvSpPr>
          <p:spPr bwMode="auto">
            <a:xfrm rot="-10354484">
              <a:off x="4918" y="2015"/>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4354" name="Oval 12"/>
            <p:cNvSpPr>
              <a:spLocks noChangeArrowheads="1"/>
            </p:cNvSpPr>
            <p:nvPr/>
          </p:nvSpPr>
          <p:spPr bwMode="auto">
            <a:xfrm rot="-10354484">
              <a:off x="4849" y="2009"/>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nvGrpSpPr>
            <p:cNvPr id="14355" name="Group 13"/>
            <p:cNvGrpSpPr>
              <a:grpSpLocks/>
            </p:cNvGrpSpPr>
            <p:nvPr/>
          </p:nvGrpSpPr>
          <p:grpSpPr bwMode="auto">
            <a:xfrm>
              <a:off x="3473" y="2552"/>
              <a:ext cx="161" cy="93"/>
              <a:chOff x="707" y="2868"/>
              <a:chExt cx="161" cy="96"/>
            </a:xfrm>
          </p:grpSpPr>
          <p:sp>
            <p:nvSpPr>
              <p:cNvPr id="14364" name="AutoShape 14"/>
              <p:cNvSpPr>
                <a:spLocks noChangeArrowheads="1"/>
              </p:cNvSpPr>
              <p:nvPr/>
            </p:nvSpPr>
            <p:spPr bwMode="auto">
              <a:xfrm rot="213656" flipH="1">
                <a:off x="707" y="2868"/>
                <a:ext cx="161" cy="96"/>
              </a:xfrm>
              <a:prstGeom prst="flowChartMagneticDrum">
                <a:avLst/>
              </a:prstGeom>
              <a:solidFill>
                <a:schemeClr val="bg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4365" name="Arc 15"/>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4356" name="Line 16"/>
            <p:cNvSpPr>
              <a:spLocks noChangeShapeType="1"/>
            </p:cNvSpPr>
            <p:nvPr/>
          </p:nvSpPr>
          <p:spPr bwMode="auto">
            <a:xfrm>
              <a:off x="3488" y="2336"/>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7" name="Line 17"/>
            <p:cNvSpPr>
              <a:spLocks noChangeShapeType="1"/>
            </p:cNvSpPr>
            <p:nvPr/>
          </p:nvSpPr>
          <p:spPr bwMode="auto">
            <a:xfrm>
              <a:off x="3620" y="234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8" name="Line 18"/>
            <p:cNvSpPr>
              <a:spLocks noChangeShapeType="1"/>
            </p:cNvSpPr>
            <p:nvPr/>
          </p:nvSpPr>
          <p:spPr bwMode="auto">
            <a:xfrm>
              <a:off x="3479" y="2438"/>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59" name="Text Box 19"/>
            <p:cNvSpPr txBox="1">
              <a:spLocks noChangeArrowheads="1"/>
            </p:cNvSpPr>
            <p:nvPr/>
          </p:nvSpPr>
          <p:spPr bwMode="auto">
            <a:xfrm>
              <a:off x="3434" y="2106"/>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14360" name="Text Box 20"/>
            <p:cNvSpPr txBox="1">
              <a:spLocks noChangeArrowheads="1"/>
            </p:cNvSpPr>
            <p:nvPr/>
          </p:nvSpPr>
          <p:spPr bwMode="auto">
            <a:xfrm>
              <a:off x="4765" y="2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14361" name="Line 21"/>
            <p:cNvSpPr>
              <a:spLocks noChangeShapeType="1"/>
            </p:cNvSpPr>
            <p:nvPr/>
          </p:nvSpPr>
          <p:spPr bwMode="auto">
            <a:xfrm>
              <a:off x="4840" y="2328"/>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2" name="Line 22"/>
            <p:cNvSpPr>
              <a:spLocks noChangeShapeType="1"/>
            </p:cNvSpPr>
            <p:nvPr/>
          </p:nvSpPr>
          <p:spPr bwMode="auto">
            <a:xfrm>
              <a:off x="4939" y="2334"/>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3" name="Line 23"/>
            <p:cNvSpPr>
              <a:spLocks noChangeShapeType="1"/>
            </p:cNvSpPr>
            <p:nvPr/>
          </p:nvSpPr>
          <p:spPr bwMode="auto">
            <a:xfrm flipV="1">
              <a:off x="4831" y="2429"/>
              <a:ext cx="108" cy="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4342" name="Rectangle 24"/>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4343" name="Object 25"/>
          <p:cNvGraphicFramePr>
            <a:graphicFrameLocks noChangeAspect="1"/>
          </p:cNvGraphicFramePr>
          <p:nvPr/>
        </p:nvGraphicFramePr>
        <p:xfrm>
          <a:off x="5997575" y="3848100"/>
          <a:ext cx="2309813" cy="712788"/>
        </p:xfrm>
        <a:graphic>
          <a:graphicData uri="http://schemas.openxmlformats.org/presentationml/2006/ole">
            <mc:AlternateContent xmlns:mc="http://schemas.openxmlformats.org/markup-compatibility/2006">
              <mc:Choice xmlns:v="urn:schemas-microsoft-com:vml" Requires="v">
                <p:oleObj name="Equation" r:id="rId2" imgW="1269449" imgH="393529" progId="Equation.3">
                  <p:embed/>
                </p:oleObj>
              </mc:Choice>
              <mc:Fallback>
                <p:oleObj name="Equation" r:id="rId2" imgW="1269449" imgH="393529" progId="Equation.3">
                  <p:embed/>
                  <p:pic>
                    <p:nvPicPr>
                      <p:cNvPr id="14343" name="Object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575" y="3848100"/>
                        <a:ext cx="2309813"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4" name="Freeform 26"/>
          <p:cNvSpPr>
            <a:spLocks/>
          </p:cNvSpPr>
          <p:nvPr/>
        </p:nvSpPr>
        <p:spPr bwMode="auto">
          <a:xfrm>
            <a:off x="6183313" y="1144588"/>
            <a:ext cx="1857375" cy="1352550"/>
          </a:xfrm>
          <a:custGeom>
            <a:avLst/>
            <a:gdLst>
              <a:gd name="T0" fmla="*/ 0 w 1170"/>
              <a:gd name="T1" fmla="*/ 2147483647 h 852"/>
              <a:gd name="T2" fmla="*/ 2147483647 w 1170"/>
              <a:gd name="T3" fmla="*/ 2147483647 h 852"/>
              <a:gd name="T4" fmla="*/ 2147483647 w 1170"/>
              <a:gd name="T5" fmla="*/ 2147483647 h 852"/>
              <a:gd name="T6" fmla="*/ 2147483647 w 1170"/>
              <a:gd name="T7" fmla="*/ 2147483647 h 852"/>
              <a:gd name="T8" fmla="*/ 2147483647 w 1170"/>
              <a:gd name="T9" fmla="*/ 2147483647 h 852"/>
              <a:gd name="T10" fmla="*/ 0 60000 65536"/>
              <a:gd name="T11" fmla="*/ 0 60000 65536"/>
              <a:gd name="T12" fmla="*/ 0 60000 65536"/>
              <a:gd name="T13" fmla="*/ 0 60000 65536"/>
              <a:gd name="T14" fmla="*/ 0 60000 65536"/>
              <a:gd name="T15" fmla="*/ 0 w 1170"/>
              <a:gd name="T16" fmla="*/ 0 h 852"/>
              <a:gd name="T17" fmla="*/ 1170 w 1170"/>
              <a:gd name="T18" fmla="*/ 852 h 852"/>
            </a:gdLst>
            <a:ahLst/>
            <a:cxnLst>
              <a:cxn ang="T10">
                <a:pos x="T0" y="T1"/>
              </a:cxn>
              <a:cxn ang="T11">
                <a:pos x="T2" y="T3"/>
              </a:cxn>
              <a:cxn ang="T12">
                <a:pos x="T4" y="T5"/>
              </a:cxn>
              <a:cxn ang="T13">
                <a:pos x="T6" y="T7"/>
              </a:cxn>
              <a:cxn ang="T14">
                <a:pos x="T8" y="T9"/>
              </a:cxn>
            </a:cxnLst>
            <a:rect l="T15" t="T16" r="T17" b="T18"/>
            <a:pathLst>
              <a:path w="1170" h="852">
                <a:moveTo>
                  <a:pt x="0" y="852"/>
                </a:moveTo>
                <a:cubicBezTo>
                  <a:pt x="27" y="794"/>
                  <a:pt x="55" y="737"/>
                  <a:pt x="128" y="623"/>
                </a:cubicBezTo>
                <a:cubicBezTo>
                  <a:pt x="201" y="509"/>
                  <a:pt x="339" y="263"/>
                  <a:pt x="439" y="166"/>
                </a:cubicBezTo>
                <a:cubicBezTo>
                  <a:pt x="539" y="69"/>
                  <a:pt x="609" y="0"/>
                  <a:pt x="731" y="38"/>
                </a:cubicBezTo>
                <a:cubicBezTo>
                  <a:pt x="853" y="76"/>
                  <a:pt x="1109" y="342"/>
                  <a:pt x="1170" y="394"/>
                </a:cubicBezTo>
              </a:path>
            </a:pathLst>
          </a:custGeom>
          <a:noFill/>
          <a:ln w="9525">
            <a:solidFill>
              <a:schemeClr val="bg2"/>
            </a:solidFill>
            <a:prstDash val="dash"/>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45" name="Line 27"/>
          <p:cNvSpPr>
            <a:spLocks noChangeShapeType="1"/>
          </p:cNvSpPr>
          <p:nvPr/>
        </p:nvSpPr>
        <p:spPr bwMode="auto">
          <a:xfrm flipV="1">
            <a:off x="8056563" y="4548188"/>
            <a:ext cx="14287" cy="261937"/>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46" name="Text Box 28"/>
          <p:cNvSpPr txBox="1">
            <a:spLocks noChangeArrowheads="1"/>
          </p:cNvSpPr>
          <p:nvPr/>
        </p:nvSpPr>
        <p:spPr bwMode="auto">
          <a:xfrm>
            <a:off x="7526338" y="4949825"/>
            <a:ext cx="118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rPr>
              <a:t>Before </a:t>
            </a:r>
            <a:r>
              <a:rPr lang="en-US" altLang="en-US" sz="1800" i="1">
                <a:solidFill>
                  <a:schemeClr val="bg2"/>
                </a:solidFill>
                <a:sym typeface="Symbol" pitchFamily="18" charset="2"/>
              </a:rPr>
              <a:t>t</a:t>
            </a:r>
            <a:r>
              <a:rPr lang="en-US" altLang="en-US" sz="1800">
                <a:solidFill>
                  <a:schemeClr val="bg2"/>
                </a:solidFill>
              </a:rPr>
              <a:t> </a:t>
            </a:r>
          </a:p>
        </p:txBody>
      </p:sp>
      <p:sp>
        <p:nvSpPr>
          <p:cNvPr id="14347" name="Text Box 29"/>
          <p:cNvSpPr txBox="1">
            <a:spLocks noChangeArrowheads="1"/>
          </p:cNvSpPr>
          <p:nvPr/>
        </p:nvSpPr>
        <p:spPr bwMode="auto">
          <a:xfrm>
            <a:off x="6372225" y="4949825"/>
            <a:ext cx="996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rPr>
              <a:t>After </a:t>
            </a:r>
            <a:r>
              <a:rPr lang="en-US" altLang="en-US" sz="1800" i="1">
                <a:solidFill>
                  <a:schemeClr val="bg2"/>
                </a:solidFill>
                <a:sym typeface="Symbol" pitchFamily="18" charset="2"/>
              </a:rPr>
              <a:t>t</a:t>
            </a:r>
            <a:r>
              <a:rPr lang="en-US" altLang="en-US" sz="1800">
                <a:solidFill>
                  <a:schemeClr val="bg2"/>
                </a:solidFill>
              </a:rPr>
              <a:t> </a:t>
            </a:r>
          </a:p>
        </p:txBody>
      </p:sp>
      <p:sp>
        <p:nvSpPr>
          <p:cNvPr id="14348" name="Line 30"/>
          <p:cNvSpPr>
            <a:spLocks noChangeShapeType="1"/>
          </p:cNvSpPr>
          <p:nvPr/>
        </p:nvSpPr>
        <p:spPr bwMode="auto">
          <a:xfrm flipV="1">
            <a:off x="6946900" y="4549775"/>
            <a:ext cx="14288" cy="261938"/>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879699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4097B9B6-F5BF-4433-8919-CFE7E741EA40}" type="slidenum">
              <a:rPr lang="en-US" altLang="en-US" sz="1400" smtClean="0"/>
              <a:pPr eaLnBrk="1" hangingPunct="1">
                <a:spcBef>
                  <a:spcPct val="0"/>
                </a:spcBef>
                <a:buFontTx/>
                <a:buNone/>
              </a:pPr>
              <a:t>41</a:t>
            </a:fld>
            <a:endParaRPr lang="en-US" altLang="en-US" sz="1400"/>
          </a:p>
        </p:txBody>
      </p:sp>
      <p:sp>
        <p:nvSpPr>
          <p:cNvPr id="15363" name="Rectangle 2"/>
          <p:cNvSpPr>
            <a:spLocks noGrp="1" noChangeArrowheads="1"/>
          </p:cNvSpPr>
          <p:nvPr>
            <p:ph type="title"/>
          </p:nvPr>
        </p:nvSpPr>
        <p:spPr/>
        <p:txBody>
          <a:bodyPr/>
          <a:lstStyle/>
          <a:p>
            <a:pPr eaLnBrk="1" hangingPunct="1"/>
            <a:r>
              <a:rPr lang="en-US" altLang="en-US"/>
              <a:t>Potential Energy</a:t>
            </a:r>
          </a:p>
        </p:txBody>
      </p:sp>
      <p:sp>
        <p:nvSpPr>
          <p:cNvPr id="15364" name="Rectangle 3"/>
          <p:cNvSpPr>
            <a:spLocks noGrp="1" noChangeArrowheads="1"/>
          </p:cNvSpPr>
          <p:nvPr>
            <p:ph type="body" idx="1"/>
          </p:nvPr>
        </p:nvSpPr>
        <p:spPr>
          <a:xfrm>
            <a:off x="457200" y="1600200"/>
            <a:ext cx="3468688" cy="4525963"/>
          </a:xfrm>
        </p:spPr>
        <p:txBody>
          <a:bodyPr/>
          <a:lstStyle/>
          <a:p>
            <a:pPr eaLnBrk="1" hangingPunct="1"/>
            <a:r>
              <a:rPr lang="en-US" altLang="en-US" sz="2800"/>
              <a:t>We can treat the change in gravitational potential energy like we did for kinetic energy.</a:t>
            </a:r>
          </a:p>
          <a:p>
            <a:pPr eaLnBrk="1" hangingPunct="1"/>
            <a:r>
              <a:rPr lang="en-US" altLang="en-US" sz="2800"/>
              <a:t> We work as though we moved a mass </a:t>
            </a:r>
            <a:r>
              <a:rPr lang="en-US" altLang="en-US" sz="2800" i="1"/>
              <a:t>m=m</a:t>
            </a:r>
            <a:r>
              <a:rPr lang="en-US" altLang="en-US" sz="2800" i="1" baseline="-25000"/>
              <a:t>1</a:t>
            </a:r>
            <a:r>
              <a:rPr lang="en-US" altLang="en-US" sz="2800" i="1"/>
              <a:t>=m</a:t>
            </a:r>
            <a:r>
              <a:rPr lang="en-US" altLang="en-US" sz="2800" i="1" baseline="-25000"/>
              <a:t>2</a:t>
            </a:r>
            <a:r>
              <a:rPr lang="en-US" altLang="en-US" sz="2800"/>
              <a:t>   from y</a:t>
            </a:r>
            <a:r>
              <a:rPr lang="en-US" altLang="en-US" sz="2800" i="1" baseline="-25000"/>
              <a:t>1 </a:t>
            </a:r>
            <a:r>
              <a:rPr lang="en-US" altLang="en-US" sz="2800"/>
              <a:t>to y</a:t>
            </a:r>
            <a:r>
              <a:rPr lang="en-US" altLang="en-US" sz="2800" i="1" baseline="-25000"/>
              <a:t>2</a:t>
            </a:r>
          </a:p>
        </p:txBody>
      </p:sp>
      <p:grpSp>
        <p:nvGrpSpPr>
          <p:cNvPr id="15365" name="Group 4"/>
          <p:cNvGrpSpPr>
            <a:grpSpLocks/>
          </p:cNvGrpSpPr>
          <p:nvPr/>
        </p:nvGrpSpPr>
        <p:grpSpPr bwMode="auto">
          <a:xfrm>
            <a:off x="4333875" y="1195388"/>
            <a:ext cx="4810125" cy="2027237"/>
            <a:chOff x="2730" y="1155"/>
            <a:chExt cx="3030" cy="1277"/>
          </a:xfrm>
        </p:grpSpPr>
        <p:grpSp>
          <p:nvGrpSpPr>
            <p:cNvPr id="15372" name="Group 5"/>
            <p:cNvGrpSpPr>
              <a:grpSpLocks/>
            </p:cNvGrpSpPr>
            <p:nvPr/>
          </p:nvGrpSpPr>
          <p:grpSpPr bwMode="auto">
            <a:xfrm>
              <a:off x="3497" y="1487"/>
              <a:ext cx="1480" cy="804"/>
              <a:chOff x="755" y="3239"/>
              <a:chExt cx="1480" cy="804"/>
            </a:xfrm>
          </p:grpSpPr>
          <p:sp>
            <p:nvSpPr>
              <p:cNvPr id="15395" name="Freeform 6"/>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396" name="Group 7"/>
              <p:cNvGrpSpPr>
                <a:grpSpLocks/>
              </p:cNvGrpSpPr>
              <p:nvPr/>
            </p:nvGrpSpPr>
            <p:grpSpPr bwMode="auto">
              <a:xfrm>
                <a:off x="755" y="3327"/>
                <a:ext cx="1480" cy="716"/>
                <a:chOff x="755" y="3327"/>
                <a:chExt cx="1480" cy="716"/>
              </a:xfrm>
            </p:grpSpPr>
            <p:grpSp>
              <p:nvGrpSpPr>
                <p:cNvPr id="15397" name="Group 8"/>
                <p:cNvGrpSpPr>
                  <a:grpSpLocks/>
                </p:cNvGrpSpPr>
                <p:nvPr/>
              </p:nvGrpSpPr>
              <p:grpSpPr bwMode="auto">
                <a:xfrm>
                  <a:off x="755" y="3861"/>
                  <a:ext cx="161" cy="93"/>
                  <a:chOff x="707" y="2868"/>
                  <a:chExt cx="161" cy="96"/>
                </a:xfrm>
              </p:grpSpPr>
              <p:sp>
                <p:nvSpPr>
                  <p:cNvPr id="15401" name="AutoShape 9"/>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5402" name="Arc 10"/>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5398" name="Freeform 11"/>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399" name="Oval 12"/>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5400" name="AutoShape 13"/>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sp>
          <p:nvSpPr>
            <p:cNvPr id="15373" name="Line 14"/>
            <p:cNvSpPr>
              <a:spLocks noChangeShapeType="1"/>
            </p:cNvSpPr>
            <p:nvPr/>
          </p:nvSpPr>
          <p:spPr bwMode="auto">
            <a:xfrm>
              <a:off x="4873" y="1375"/>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74" name="Line 15"/>
            <p:cNvSpPr>
              <a:spLocks noChangeShapeType="1"/>
            </p:cNvSpPr>
            <p:nvPr/>
          </p:nvSpPr>
          <p:spPr bwMode="auto">
            <a:xfrm>
              <a:off x="4969" y="1381"/>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75" name="Line 16"/>
            <p:cNvSpPr>
              <a:spLocks noChangeShapeType="1"/>
            </p:cNvSpPr>
            <p:nvPr/>
          </p:nvSpPr>
          <p:spPr bwMode="auto">
            <a:xfrm>
              <a:off x="4770" y="1477"/>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76" name="Text Box 17"/>
            <p:cNvSpPr txBox="1">
              <a:spLocks noChangeArrowheads="1"/>
            </p:cNvSpPr>
            <p:nvPr/>
          </p:nvSpPr>
          <p:spPr bwMode="auto">
            <a:xfrm>
              <a:off x="4765" y="1155"/>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15377" name="Line 18"/>
            <p:cNvSpPr>
              <a:spLocks noChangeShapeType="1"/>
            </p:cNvSpPr>
            <p:nvPr/>
          </p:nvSpPr>
          <p:spPr bwMode="auto">
            <a:xfrm flipH="1">
              <a:off x="4970" y="1471"/>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78" name="Line 19"/>
            <p:cNvSpPr>
              <a:spLocks noChangeShapeType="1"/>
            </p:cNvSpPr>
            <p:nvPr/>
          </p:nvSpPr>
          <p:spPr bwMode="auto">
            <a:xfrm>
              <a:off x="3504" y="1904"/>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79" name="Line 20"/>
            <p:cNvSpPr>
              <a:spLocks noChangeShapeType="1"/>
            </p:cNvSpPr>
            <p:nvPr/>
          </p:nvSpPr>
          <p:spPr bwMode="auto">
            <a:xfrm>
              <a:off x="3636" y="1910"/>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80" name="Line 21"/>
            <p:cNvSpPr>
              <a:spLocks noChangeShapeType="1"/>
            </p:cNvSpPr>
            <p:nvPr/>
          </p:nvSpPr>
          <p:spPr bwMode="auto">
            <a:xfrm>
              <a:off x="3495" y="2006"/>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1" name="Text Box 22"/>
            <p:cNvSpPr txBox="1">
              <a:spLocks noChangeArrowheads="1"/>
            </p:cNvSpPr>
            <p:nvPr/>
          </p:nvSpPr>
          <p:spPr bwMode="auto">
            <a:xfrm>
              <a:off x="3450" y="1674"/>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15382" name="Line 23"/>
            <p:cNvSpPr>
              <a:spLocks noChangeShapeType="1"/>
            </p:cNvSpPr>
            <p:nvPr/>
          </p:nvSpPr>
          <p:spPr bwMode="auto">
            <a:xfrm>
              <a:off x="3336" y="2432"/>
              <a:ext cx="1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83" name="Line 24"/>
            <p:cNvSpPr>
              <a:spLocks noChangeShapeType="1"/>
            </p:cNvSpPr>
            <p:nvPr/>
          </p:nvSpPr>
          <p:spPr bwMode="auto">
            <a:xfrm rot="5400000" flipH="1">
              <a:off x="3348" y="2292"/>
              <a:ext cx="248"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4" name="Line 25"/>
            <p:cNvSpPr>
              <a:spLocks noChangeShapeType="1"/>
            </p:cNvSpPr>
            <p:nvPr/>
          </p:nvSpPr>
          <p:spPr bwMode="auto">
            <a:xfrm rot="5400000" flipH="1">
              <a:off x="4404" y="2044"/>
              <a:ext cx="744"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5" name="Text Box 26"/>
            <p:cNvSpPr txBox="1">
              <a:spLocks noChangeArrowheads="1"/>
            </p:cNvSpPr>
            <p:nvPr/>
          </p:nvSpPr>
          <p:spPr bwMode="auto">
            <a:xfrm>
              <a:off x="3202" y="2210"/>
              <a:ext cx="2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1</a:t>
              </a:r>
              <a:endParaRPr lang="en-US" altLang="en-US" sz="1400" i="1">
                <a:sym typeface="Symbol" pitchFamily="18" charset="2"/>
              </a:endParaRPr>
            </a:p>
          </p:txBody>
        </p:sp>
        <p:sp>
          <p:nvSpPr>
            <p:cNvPr id="15386" name="Text Box 27"/>
            <p:cNvSpPr txBox="1">
              <a:spLocks noChangeArrowheads="1"/>
            </p:cNvSpPr>
            <p:nvPr/>
          </p:nvSpPr>
          <p:spPr bwMode="auto">
            <a:xfrm>
              <a:off x="4498" y="2098"/>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2</a:t>
              </a:r>
              <a:endParaRPr lang="en-US" altLang="en-US" sz="1400" i="1">
                <a:sym typeface="Symbol" pitchFamily="18" charset="2"/>
              </a:endParaRPr>
            </a:p>
          </p:txBody>
        </p:sp>
        <p:sp>
          <p:nvSpPr>
            <p:cNvPr id="15387" name="Line 28"/>
            <p:cNvSpPr>
              <a:spLocks noChangeShapeType="1"/>
            </p:cNvSpPr>
            <p:nvPr/>
          </p:nvSpPr>
          <p:spPr bwMode="auto">
            <a:xfrm>
              <a:off x="3576" y="2320"/>
              <a:ext cx="2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8" name="Line 29"/>
            <p:cNvSpPr>
              <a:spLocks noChangeShapeType="1"/>
            </p:cNvSpPr>
            <p:nvPr/>
          </p:nvSpPr>
          <p:spPr bwMode="auto">
            <a:xfrm>
              <a:off x="4896" y="1904"/>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9" name="Text Box 30"/>
            <p:cNvSpPr txBox="1">
              <a:spLocks noChangeArrowheads="1"/>
            </p:cNvSpPr>
            <p:nvPr/>
          </p:nvSpPr>
          <p:spPr bwMode="auto">
            <a:xfrm>
              <a:off x="4930" y="1890"/>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2</a:t>
              </a:r>
              <a:endParaRPr lang="en-US" altLang="en-US" sz="1400" i="1">
                <a:solidFill>
                  <a:srgbClr val="FF0000"/>
                </a:solidFill>
                <a:sym typeface="Symbol" pitchFamily="18" charset="2"/>
              </a:endParaRPr>
            </a:p>
          </p:txBody>
        </p:sp>
        <p:sp>
          <p:nvSpPr>
            <p:cNvPr id="15390" name="Text Box 31"/>
            <p:cNvSpPr txBox="1">
              <a:spLocks noChangeArrowheads="1"/>
            </p:cNvSpPr>
            <p:nvPr/>
          </p:nvSpPr>
          <p:spPr bwMode="auto">
            <a:xfrm>
              <a:off x="3778" y="2226"/>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1</a:t>
              </a:r>
              <a:endParaRPr lang="en-US" altLang="en-US" sz="1400" i="1">
                <a:solidFill>
                  <a:srgbClr val="FF0000"/>
                </a:solidFill>
                <a:sym typeface="Symbol" pitchFamily="18" charset="2"/>
              </a:endParaRPr>
            </a:p>
          </p:txBody>
        </p:sp>
        <p:sp>
          <p:nvSpPr>
            <p:cNvPr id="15391" name="Line 32"/>
            <p:cNvSpPr>
              <a:spLocks noChangeShapeType="1"/>
            </p:cNvSpPr>
            <p:nvPr/>
          </p:nvSpPr>
          <p:spPr bwMode="auto">
            <a:xfrm>
              <a:off x="3224" y="2152"/>
              <a:ext cx="240" cy="0"/>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92" name="Text Box 33"/>
            <p:cNvSpPr txBox="1">
              <a:spLocks noChangeArrowheads="1"/>
            </p:cNvSpPr>
            <p:nvPr/>
          </p:nvSpPr>
          <p:spPr bwMode="auto">
            <a:xfrm>
              <a:off x="2730" y="2050"/>
              <a:ext cx="6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3366FF"/>
                  </a:solidFill>
                  <a:sym typeface="Symbol" pitchFamily="18" charset="2"/>
                </a:rPr>
                <a:t>F=P</a:t>
              </a:r>
              <a:r>
                <a:rPr lang="en-US" altLang="en-US" sz="1400" i="1" baseline="-25000">
                  <a:solidFill>
                    <a:srgbClr val="3366FF"/>
                  </a:solidFill>
                  <a:sym typeface="Symbol" pitchFamily="18" charset="2"/>
                </a:rPr>
                <a:t>1</a:t>
              </a:r>
              <a:r>
                <a:rPr lang="en-US" altLang="en-US" sz="1400" i="1">
                  <a:solidFill>
                    <a:srgbClr val="3366FF"/>
                  </a:solidFill>
                  <a:sym typeface="Symbol" pitchFamily="18" charset="2"/>
                </a:rPr>
                <a:t>A</a:t>
              </a:r>
              <a:r>
                <a:rPr lang="en-US" altLang="en-US" sz="1400" i="1" baseline="-25000">
                  <a:solidFill>
                    <a:srgbClr val="3366FF"/>
                  </a:solidFill>
                  <a:sym typeface="Symbol" pitchFamily="18" charset="2"/>
                </a:rPr>
                <a:t>1</a:t>
              </a:r>
              <a:r>
                <a:rPr lang="en-US" altLang="en-US" sz="1400" b="1">
                  <a:solidFill>
                    <a:srgbClr val="3366FF"/>
                  </a:solidFill>
                  <a:sym typeface="Symbol" pitchFamily="18" charset="2"/>
                </a:rPr>
                <a:t>i</a:t>
              </a:r>
            </a:p>
          </p:txBody>
        </p:sp>
        <p:sp>
          <p:nvSpPr>
            <p:cNvPr id="15393" name="Text Box 34"/>
            <p:cNvSpPr txBox="1">
              <a:spLocks noChangeArrowheads="1"/>
            </p:cNvSpPr>
            <p:nvPr/>
          </p:nvSpPr>
          <p:spPr bwMode="auto">
            <a:xfrm>
              <a:off x="5121" y="1610"/>
              <a:ext cx="6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3366FF"/>
                  </a:solidFill>
                  <a:sym typeface="Symbol" pitchFamily="18" charset="2"/>
                </a:rPr>
                <a:t>F=P</a:t>
              </a:r>
              <a:r>
                <a:rPr lang="en-US" altLang="en-US" sz="1400" i="1" baseline="-25000">
                  <a:solidFill>
                    <a:srgbClr val="3366FF"/>
                  </a:solidFill>
                  <a:sym typeface="Symbol" pitchFamily="18" charset="2"/>
                </a:rPr>
                <a:t>2</a:t>
              </a:r>
              <a:r>
                <a:rPr lang="en-US" altLang="en-US" sz="1400" i="1">
                  <a:solidFill>
                    <a:srgbClr val="3366FF"/>
                  </a:solidFill>
                  <a:sym typeface="Symbol" pitchFamily="18" charset="2"/>
                </a:rPr>
                <a:t>A</a:t>
              </a:r>
              <a:r>
                <a:rPr lang="en-US" altLang="en-US" sz="1400" i="1" baseline="-25000">
                  <a:solidFill>
                    <a:srgbClr val="3366FF"/>
                  </a:solidFill>
                  <a:sym typeface="Symbol" pitchFamily="18" charset="2"/>
                </a:rPr>
                <a:t>2</a:t>
              </a:r>
              <a:r>
                <a:rPr lang="en-US" altLang="en-US" sz="1400" b="1">
                  <a:solidFill>
                    <a:srgbClr val="3366FF"/>
                  </a:solidFill>
                  <a:sym typeface="Symbol" pitchFamily="18" charset="2"/>
                </a:rPr>
                <a:t>i</a:t>
              </a:r>
            </a:p>
          </p:txBody>
        </p:sp>
        <p:sp>
          <p:nvSpPr>
            <p:cNvPr id="15394" name="Line 35"/>
            <p:cNvSpPr>
              <a:spLocks noChangeShapeType="1"/>
            </p:cNvSpPr>
            <p:nvPr/>
          </p:nvSpPr>
          <p:spPr bwMode="auto">
            <a:xfrm flipH="1">
              <a:off x="4960" y="1696"/>
              <a:ext cx="168" cy="0"/>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5366" name="Rectangle 36"/>
          <p:cNvSpPr>
            <a:spLocks noChangeArrowheads="1"/>
          </p:cNvSpPr>
          <p:nvPr/>
        </p:nvSpPr>
        <p:spPr bwMode="auto">
          <a:xfrm>
            <a:off x="0" y="3262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5367" name="Object 37"/>
          <p:cNvGraphicFramePr>
            <a:graphicFrameLocks noChangeAspect="1"/>
          </p:cNvGraphicFramePr>
          <p:nvPr/>
        </p:nvGraphicFramePr>
        <p:xfrm>
          <a:off x="5553075" y="4013200"/>
          <a:ext cx="2808288" cy="515938"/>
        </p:xfrm>
        <a:graphic>
          <a:graphicData uri="http://schemas.openxmlformats.org/presentationml/2006/ole">
            <mc:AlternateContent xmlns:mc="http://schemas.openxmlformats.org/markup-compatibility/2006">
              <mc:Choice xmlns:v="urn:schemas-microsoft-com:vml" Requires="v">
                <p:oleObj name="Equation" r:id="rId2" imgW="1167893" imgH="215806" progId="Equation.3">
                  <p:embed/>
                </p:oleObj>
              </mc:Choice>
              <mc:Fallback>
                <p:oleObj name="Equation" r:id="rId2" imgW="1167893" imgH="215806" progId="Equation.3">
                  <p:embed/>
                  <p:pic>
                    <p:nvPicPr>
                      <p:cNvPr id="15367" name="Object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075" y="4013200"/>
                        <a:ext cx="28082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8" name="Line 38"/>
          <p:cNvSpPr>
            <a:spLocks noChangeShapeType="1"/>
          </p:cNvSpPr>
          <p:nvPr/>
        </p:nvSpPr>
        <p:spPr bwMode="auto">
          <a:xfrm flipV="1">
            <a:off x="8056563" y="4548188"/>
            <a:ext cx="14287" cy="261937"/>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69" name="Text Box 39"/>
          <p:cNvSpPr txBox="1">
            <a:spLocks noChangeArrowheads="1"/>
          </p:cNvSpPr>
          <p:nvPr/>
        </p:nvSpPr>
        <p:spPr bwMode="auto">
          <a:xfrm>
            <a:off x="7526338" y="4949825"/>
            <a:ext cx="118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rPr>
              <a:t>Before </a:t>
            </a:r>
            <a:r>
              <a:rPr lang="en-US" altLang="en-US" sz="1800" i="1">
                <a:solidFill>
                  <a:schemeClr val="bg2"/>
                </a:solidFill>
                <a:sym typeface="Symbol" pitchFamily="18" charset="2"/>
              </a:rPr>
              <a:t>t</a:t>
            </a:r>
            <a:r>
              <a:rPr lang="en-US" altLang="en-US" sz="1800">
                <a:solidFill>
                  <a:schemeClr val="bg2"/>
                </a:solidFill>
              </a:rPr>
              <a:t> </a:t>
            </a:r>
          </a:p>
        </p:txBody>
      </p:sp>
      <p:sp>
        <p:nvSpPr>
          <p:cNvPr id="15370" name="Text Box 40"/>
          <p:cNvSpPr txBox="1">
            <a:spLocks noChangeArrowheads="1"/>
          </p:cNvSpPr>
          <p:nvPr/>
        </p:nvSpPr>
        <p:spPr bwMode="auto">
          <a:xfrm>
            <a:off x="6372225" y="4949825"/>
            <a:ext cx="996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rPr>
              <a:t>After </a:t>
            </a:r>
            <a:r>
              <a:rPr lang="en-US" altLang="en-US" sz="1800" i="1">
                <a:solidFill>
                  <a:schemeClr val="bg2"/>
                </a:solidFill>
                <a:sym typeface="Symbol" pitchFamily="18" charset="2"/>
              </a:rPr>
              <a:t>t</a:t>
            </a:r>
            <a:r>
              <a:rPr lang="en-US" altLang="en-US" sz="1800">
                <a:solidFill>
                  <a:schemeClr val="bg2"/>
                </a:solidFill>
              </a:rPr>
              <a:t> </a:t>
            </a:r>
          </a:p>
        </p:txBody>
      </p:sp>
      <p:sp>
        <p:nvSpPr>
          <p:cNvPr id="15371" name="Line 41"/>
          <p:cNvSpPr>
            <a:spLocks noChangeShapeType="1"/>
          </p:cNvSpPr>
          <p:nvPr/>
        </p:nvSpPr>
        <p:spPr bwMode="auto">
          <a:xfrm flipV="1">
            <a:off x="6946900" y="4549775"/>
            <a:ext cx="14288" cy="261938"/>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848009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EEE905AF-FB02-408C-9977-260A00CF7B66}" type="slidenum">
              <a:rPr lang="en-US" altLang="en-US" sz="1400" smtClean="0"/>
              <a:pPr eaLnBrk="1" hangingPunct="1">
                <a:spcBef>
                  <a:spcPct val="0"/>
                </a:spcBef>
                <a:buFontTx/>
                <a:buNone/>
              </a:pPr>
              <a:t>42</a:t>
            </a:fld>
            <a:endParaRPr lang="en-US" altLang="en-US" sz="1400"/>
          </a:p>
        </p:txBody>
      </p:sp>
      <p:sp>
        <p:nvSpPr>
          <p:cNvPr id="16387" name="Rectangle 2"/>
          <p:cNvSpPr>
            <a:spLocks noGrp="1" noChangeArrowheads="1"/>
          </p:cNvSpPr>
          <p:nvPr>
            <p:ph type="title"/>
          </p:nvPr>
        </p:nvSpPr>
        <p:spPr/>
        <p:txBody>
          <a:bodyPr/>
          <a:lstStyle/>
          <a:p>
            <a:pPr eaLnBrk="1" hangingPunct="1"/>
            <a:r>
              <a:rPr lang="en-US" altLang="en-US" sz="3200"/>
              <a:t>Total Work Done On The System</a:t>
            </a:r>
          </a:p>
        </p:txBody>
      </p:sp>
      <p:sp>
        <p:nvSpPr>
          <p:cNvPr id="16388" name="Rectangle 3"/>
          <p:cNvSpPr>
            <a:spLocks noGrp="1" noChangeArrowheads="1"/>
          </p:cNvSpPr>
          <p:nvPr>
            <p:ph type="body" idx="1"/>
          </p:nvPr>
        </p:nvSpPr>
        <p:spPr>
          <a:xfrm>
            <a:off x="457200" y="1931988"/>
            <a:ext cx="8229600" cy="3800475"/>
          </a:xfrm>
        </p:spPr>
        <p:txBody>
          <a:bodyPr/>
          <a:lstStyle/>
          <a:p>
            <a:pPr eaLnBrk="1" hangingPunct="1"/>
            <a:r>
              <a:rPr lang="en-US" altLang="en-US" sz="2400"/>
              <a:t>This is just</a:t>
            </a:r>
          </a:p>
          <a:p>
            <a:pPr eaLnBrk="1" hangingPunct="1"/>
            <a:endParaRPr lang="en-US" altLang="en-US" sz="2400"/>
          </a:p>
          <a:p>
            <a:pPr eaLnBrk="1" hangingPunct="1"/>
            <a:endParaRPr lang="en-US" altLang="en-US" sz="2400"/>
          </a:p>
          <a:p>
            <a:pPr eaLnBrk="1" hangingPunct="1"/>
            <a:endParaRPr lang="en-US" altLang="en-US" sz="2400"/>
          </a:p>
          <a:p>
            <a:pPr eaLnBrk="1" hangingPunct="1"/>
            <a:r>
              <a:rPr lang="en-US" altLang="en-US" sz="2400"/>
              <a:t>Divide by V and use</a:t>
            </a:r>
          </a:p>
          <a:p>
            <a:pPr eaLnBrk="1" hangingPunct="1"/>
            <a:endParaRPr lang="en-US" altLang="en-US" sz="2400"/>
          </a:p>
          <a:p>
            <a:pPr eaLnBrk="1" hangingPunct="1"/>
            <a:endParaRPr lang="en-US" altLang="en-US" sz="2400"/>
          </a:p>
          <a:p>
            <a:pPr eaLnBrk="1" hangingPunct="1"/>
            <a:r>
              <a:rPr lang="en-US" altLang="en-US" sz="2400"/>
              <a:t>Sometimes we write this as</a:t>
            </a:r>
          </a:p>
          <a:p>
            <a:pPr eaLnBrk="1" hangingPunct="1"/>
            <a:endParaRPr lang="en-US" altLang="en-US" sz="2400"/>
          </a:p>
        </p:txBody>
      </p:sp>
      <p:sp>
        <p:nvSpPr>
          <p:cNvPr id="16389"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6390" name="Object 5"/>
          <p:cNvGraphicFramePr>
            <a:graphicFrameLocks noChangeAspect="1"/>
          </p:cNvGraphicFramePr>
          <p:nvPr/>
        </p:nvGraphicFramePr>
        <p:xfrm>
          <a:off x="3317875" y="1490663"/>
          <a:ext cx="2068513" cy="407987"/>
        </p:xfrm>
        <a:graphic>
          <a:graphicData uri="http://schemas.openxmlformats.org/presentationml/2006/ole">
            <mc:AlternateContent xmlns:mc="http://schemas.openxmlformats.org/markup-compatibility/2006">
              <mc:Choice xmlns:v="urn:schemas-microsoft-com:vml" Requires="v">
                <p:oleObj name="Equation" r:id="rId2" imgW="901309" imgH="177723" progId="Equation.3">
                  <p:embed/>
                </p:oleObj>
              </mc:Choice>
              <mc:Fallback>
                <p:oleObj name="Equation" r:id="rId2" imgW="901309" imgH="177723" progId="Equation.3">
                  <p:embed/>
                  <p:pic>
                    <p:nvPicPr>
                      <p:cNvPr id="1639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75" y="1490663"/>
                        <a:ext cx="2068513"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1" name="Rectangle 6"/>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6392" name="Object 7"/>
          <p:cNvGraphicFramePr>
            <a:graphicFrameLocks noChangeAspect="1"/>
          </p:cNvGraphicFramePr>
          <p:nvPr/>
        </p:nvGraphicFramePr>
        <p:xfrm>
          <a:off x="2312988" y="2300288"/>
          <a:ext cx="4538662" cy="696912"/>
        </p:xfrm>
        <a:graphic>
          <a:graphicData uri="http://schemas.openxmlformats.org/presentationml/2006/ole">
            <mc:AlternateContent xmlns:mc="http://schemas.openxmlformats.org/markup-compatibility/2006">
              <mc:Choice xmlns:v="urn:schemas-microsoft-com:vml" Requires="v">
                <p:oleObj name="Equation" r:id="rId4" imgW="2552700" imgH="393700" progId="Equation.3">
                  <p:embed/>
                </p:oleObj>
              </mc:Choice>
              <mc:Fallback>
                <p:oleObj name="Equation" r:id="rId4" imgW="2552700" imgH="393700" progId="Equation.3">
                  <p:embed/>
                  <p:pic>
                    <p:nvPicPr>
                      <p:cNvPr id="16392"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2988" y="2300288"/>
                        <a:ext cx="4538662"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3" name="Text Box 8"/>
          <p:cNvSpPr txBox="1">
            <a:spLocks noChangeArrowheads="1"/>
          </p:cNvSpPr>
          <p:nvPr/>
        </p:nvSpPr>
        <p:spPr bwMode="auto">
          <a:xfrm>
            <a:off x="2409825" y="3290888"/>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rPr>
              <a:t>W </a:t>
            </a:r>
          </a:p>
        </p:txBody>
      </p:sp>
      <p:sp>
        <p:nvSpPr>
          <p:cNvPr id="16394" name="Line 9"/>
          <p:cNvSpPr>
            <a:spLocks noChangeShapeType="1"/>
          </p:cNvSpPr>
          <p:nvPr/>
        </p:nvSpPr>
        <p:spPr bwMode="auto">
          <a:xfrm flipV="1">
            <a:off x="2606675" y="2957513"/>
            <a:ext cx="0" cy="261937"/>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5" name="Text Box 10"/>
          <p:cNvSpPr txBox="1">
            <a:spLocks noChangeArrowheads="1"/>
          </p:cNvSpPr>
          <p:nvPr/>
        </p:nvSpPr>
        <p:spPr bwMode="auto">
          <a:xfrm>
            <a:off x="4251325" y="3236913"/>
            <a:ext cx="53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sym typeface="Symbol" pitchFamily="18" charset="2"/>
              </a:rPr>
              <a:t>K</a:t>
            </a:r>
            <a:r>
              <a:rPr lang="en-US" altLang="en-US" sz="1800">
                <a:solidFill>
                  <a:schemeClr val="bg2"/>
                </a:solidFill>
              </a:rPr>
              <a:t> </a:t>
            </a:r>
          </a:p>
        </p:txBody>
      </p:sp>
      <p:sp>
        <p:nvSpPr>
          <p:cNvPr id="16396" name="Line 11"/>
          <p:cNvSpPr>
            <a:spLocks noChangeShapeType="1"/>
          </p:cNvSpPr>
          <p:nvPr/>
        </p:nvSpPr>
        <p:spPr bwMode="auto">
          <a:xfrm flipV="1">
            <a:off x="4448175" y="3033713"/>
            <a:ext cx="0" cy="261937"/>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7" name="Freeform 12"/>
          <p:cNvSpPr>
            <a:spLocks/>
          </p:cNvSpPr>
          <p:nvPr/>
        </p:nvSpPr>
        <p:spPr bwMode="auto">
          <a:xfrm>
            <a:off x="3619500" y="2882900"/>
            <a:ext cx="1727200" cy="152400"/>
          </a:xfrm>
          <a:custGeom>
            <a:avLst/>
            <a:gdLst>
              <a:gd name="T0" fmla="*/ 0 w 1088"/>
              <a:gd name="T1" fmla="*/ 0 h 96"/>
              <a:gd name="T2" fmla="*/ 0 w 1088"/>
              <a:gd name="T3" fmla="*/ 2147483647 h 96"/>
              <a:gd name="T4" fmla="*/ 2147483647 w 1088"/>
              <a:gd name="T5" fmla="*/ 2147483647 h 96"/>
              <a:gd name="T6" fmla="*/ 2147483647 w 1088"/>
              <a:gd name="T7" fmla="*/ 2147483647 h 96"/>
              <a:gd name="T8" fmla="*/ 0 60000 65536"/>
              <a:gd name="T9" fmla="*/ 0 60000 65536"/>
              <a:gd name="T10" fmla="*/ 0 60000 65536"/>
              <a:gd name="T11" fmla="*/ 0 60000 65536"/>
              <a:gd name="T12" fmla="*/ 0 w 1088"/>
              <a:gd name="T13" fmla="*/ 0 h 96"/>
              <a:gd name="T14" fmla="*/ 1088 w 1088"/>
              <a:gd name="T15" fmla="*/ 96 h 96"/>
            </a:gdLst>
            <a:ahLst/>
            <a:cxnLst>
              <a:cxn ang="T8">
                <a:pos x="T0" y="T1"/>
              </a:cxn>
              <a:cxn ang="T9">
                <a:pos x="T2" y="T3"/>
              </a:cxn>
              <a:cxn ang="T10">
                <a:pos x="T4" y="T5"/>
              </a:cxn>
              <a:cxn ang="T11">
                <a:pos x="T6" y="T7"/>
              </a:cxn>
            </a:cxnLst>
            <a:rect l="T12" t="T13" r="T14" b="T15"/>
            <a:pathLst>
              <a:path w="1088" h="96">
                <a:moveTo>
                  <a:pt x="0" y="0"/>
                </a:moveTo>
                <a:lnTo>
                  <a:pt x="0" y="96"/>
                </a:lnTo>
                <a:lnTo>
                  <a:pt x="1088" y="88"/>
                </a:lnTo>
                <a:lnTo>
                  <a:pt x="1080" y="16"/>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98" name="Text Box 13"/>
          <p:cNvSpPr txBox="1">
            <a:spLocks noChangeArrowheads="1"/>
          </p:cNvSpPr>
          <p:nvPr/>
        </p:nvSpPr>
        <p:spPr bwMode="auto">
          <a:xfrm>
            <a:off x="6219825" y="3224213"/>
            <a:ext cx="552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sym typeface="Symbol" pitchFamily="18" charset="2"/>
              </a:rPr>
              <a:t>U</a:t>
            </a:r>
            <a:r>
              <a:rPr lang="en-US" altLang="en-US" sz="1800">
                <a:solidFill>
                  <a:schemeClr val="bg2"/>
                </a:solidFill>
              </a:rPr>
              <a:t> </a:t>
            </a:r>
          </a:p>
        </p:txBody>
      </p:sp>
      <p:sp>
        <p:nvSpPr>
          <p:cNvPr id="16399" name="Line 14"/>
          <p:cNvSpPr>
            <a:spLocks noChangeShapeType="1"/>
          </p:cNvSpPr>
          <p:nvPr/>
        </p:nvSpPr>
        <p:spPr bwMode="auto">
          <a:xfrm flipV="1">
            <a:off x="6416675" y="3021013"/>
            <a:ext cx="0" cy="261937"/>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0" name="Freeform 15"/>
          <p:cNvSpPr>
            <a:spLocks/>
          </p:cNvSpPr>
          <p:nvPr/>
        </p:nvSpPr>
        <p:spPr bwMode="auto">
          <a:xfrm>
            <a:off x="5588000" y="2870200"/>
            <a:ext cx="1727200" cy="152400"/>
          </a:xfrm>
          <a:custGeom>
            <a:avLst/>
            <a:gdLst>
              <a:gd name="T0" fmla="*/ 0 w 1088"/>
              <a:gd name="T1" fmla="*/ 0 h 96"/>
              <a:gd name="T2" fmla="*/ 0 w 1088"/>
              <a:gd name="T3" fmla="*/ 2147483647 h 96"/>
              <a:gd name="T4" fmla="*/ 2147483647 w 1088"/>
              <a:gd name="T5" fmla="*/ 2147483647 h 96"/>
              <a:gd name="T6" fmla="*/ 2147483647 w 1088"/>
              <a:gd name="T7" fmla="*/ 2147483647 h 96"/>
              <a:gd name="T8" fmla="*/ 0 60000 65536"/>
              <a:gd name="T9" fmla="*/ 0 60000 65536"/>
              <a:gd name="T10" fmla="*/ 0 60000 65536"/>
              <a:gd name="T11" fmla="*/ 0 60000 65536"/>
              <a:gd name="T12" fmla="*/ 0 w 1088"/>
              <a:gd name="T13" fmla="*/ 0 h 96"/>
              <a:gd name="T14" fmla="*/ 1088 w 1088"/>
              <a:gd name="T15" fmla="*/ 96 h 96"/>
            </a:gdLst>
            <a:ahLst/>
            <a:cxnLst>
              <a:cxn ang="T8">
                <a:pos x="T0" y="T1"/>
              </a:cxn>
              <a:cxn ang="T9">
                <a:pos x="T2" y="T3"/>
              </a:cxn>
              <a:cxn ang="T10">
                <a:pos x="T4" y="T5"/>
              </a:cxn>
              <a:cxn ang="T11">
                <a:pos x="T6" y="T7"/>
              </a:cxn>
            </a:cxnLst>
            <a:rect l="T12" t="T13" r="T14" b="T15"/>
            <a:pathLst>
              <a:path w="1088" h="96">
                <a:moveTo>
                  <a:pt x="0" y="0"/>
                </a:moveTo>
                <a:lnTo>
                  <a:pt x="0" y="96"/>
                </a:lnTo>
                <a:lnTo>
                  <a:pt x="1088" y="88"/>
                </a:lnTo>
                <a:lnTo>
                  <a:pt x="1080" y="16"/>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01" name="Rectangle 16"/>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6402" name="Object 17"/>
          <p:cNvGraphicFramePr>
            <a:graphicFrameLocks noChangeAspect="1"/>
          </p:cNvGraphicFramePr>
          <p:nvPr/>
        </p:nvGraphicFramePr>
        <p:xfrm>
          <a:off x="3763963" y="3703638"/>
          <a:ext cx="596900" cy="528637"/>
        </p:xfrm>
        <a:graphic>
          <a:graphicData uri="http://schemas.openxmlformats.org/presentationml/2006/ole">
            <mc:AlternateContent xmlns:mc="http://schemas.openxmlformats.org/markup-compatibility/2006">
              <mc:Choice xmlns:v="urn:schemas-microsoft-com:vml" Requires="v">
                <p:oleObj name="Equation" r:id="rId6" imgW="444307" imgH="393529" progId="Equation.3">
                  <p:embed/>
                </p:oleObj>
              </mc:Choice>
              <mc:Fallback>
                <p:oleObj name="Equation" r:id="rId6" imgW="444307" imgH="393529" progId="Equation.3">
                  <p:embed/>
                  <p:pic>
                    <p:nvPicPr>
                      <p:cNvPr id="16402"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3963" y="3703638"/>
                        <a:ext cx="596900"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3" name="Rectangle 18"/>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6404" name="Object 19"/>
          <p:cNvGraphicFramePr>
            <a:graphicFrameLocks noChangeAspect="1"/>
          </p:cNvGraphicFramePr>
          <p:nvPr/>
        </p:nvGraphicFramePr>
        <p:xfrm>
          <a:off x="2227263" y="4230688"/>
          <a:ext cx="4222750" cy="731837"/>
        </p:xfrm>
        <a:graphic>
          <a:graphicData uri="http://schemas.openxmlformats.org/presentationml/2006/ole">
            <mc:AlternateContent xmlns:mc="http://schemas.openxmlformats.org/markup-compatibility/2006">
              <mc:Choice xmlns:v="urn:schemas-microsoft-com:vml" Requires="v">
                <p:oleObj name="Equation" r:id="rId8" imgW="2260600" imgH="393700" progId="Equation.3">
                  <p:embed/>
                </p:oleObj>
              </mc:Choice>
              <mc:Fallback>
                <p:oleObj name="Equation" r:id="rId8" imgW="2260600" imgH="393700" progId="Equation.3">
                  <p:embed/>
                  <p:pic>
                    <p:nvPicPr>
                      <p:cNvPr id="16404"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7263" y="4230688"/>
                        <a:ext cx="42227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5" name="Rectangle 20"/>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6406" name="Object 21"/>
          <p:cNvGraphicFramePr>
            <a:graphicFrameLocks noChangeAspect="1"/>
          </p:cNvGraphicFramePr>
          <p:nvPr/>
        </p:nvGraphicFramePr>
        <p:xfrm>
          <a:off x="2955925" y="5434013"/>
          <a:ext cx="3371850" cy="787400"/>
        </p:xfrm>
        <a:graphic>
          <a:graphicData uri="http://schemas.openxmlformats.org/presentationml/2006/ole">
            <mc:AlternateContent xmlns:mc="http://schemas.openxmlformats.org/markup-compatibility/2006">
              <mc:Choice xmlns:v="urn:schemas-microsoft-com:vml" Requires="v">
                <p:oleObj name="Equation" r:id="rId10" imgW="1675673" imgH="393529" progId="Equation.3">
                  <p:embed/>
                </p:oleObj>
              </mc:Choice>
              <mc:Fallback>
                <p:oleObj name="Equation" r:id="rId10" imgW="1675673" imgH="393529" progId="Equation.3">
                  <p:embed/>
                  <p:pic>
                    <p:nvPicPr>
                      <p:cNvPr id="16406"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55925" y="5434013"/>
                        <a:ext cx="33718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70571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2"/>
          </p:nvPr>
        </p:nvSpPr>
        <p:spPr>
          <a:noFill/>
        </p:spPr>
        <p:txBody>
          <a:bodyPr/>
          <a:lstStyle/>
          <a:p>
            <a:fld id="{24AC0608-BEB2-4E54-B6EA-974B1282AB5A}" type="slidenum">
              <a:rPr lang="en-US" smtClean="0"/>
              <a:pPr/>
              <a:t>43</a:t>
            </a:fld>
            <a:endParaRPr lang="en-US"/>
          </a:p>
        </p:txBody>
      </p:sp>
      <p:sp>
        <p:nvSpPr>
          <p:cNvPr id="62467" name="Rectangle 2"/>
          <p:cNvSpPr>
            <a:spLocks noGrp="1" noChangeArrowheads="1"/>
          </p:cNvSpPr>
          <p:nvPr>
            <p:ph type="title"/>
          </p:nvPr>
        </p:nvSpPr>
        <p:spPr/>
        <p:txBody>
          <a:bodyPr/>
          <a:lstStyle/>
          <a:p>
            <a:pPr eaLnBrk="1" hangingPunct="1"/>
            <a:r>
              <a:rPr lang="en-US"/>
              <a:t>Question 123.6.7</a:t>
            </a:r>
          </a:p>
        </p:txBody>
      </p:sp>
      <p:sp>
        <p:nvSpPr>
          <p:cNvPr id="62468" name="Rectangle 3"/>
          <p:cNvSpPr>
            <a:spLocks noGrp="1" noChangeArrowheads="1"/>
          </p:cNvSpPr>
          <p:nvPr>
            <p:ph type="body" idx="1"/>
          </p:nvPr>
        </p:nvSpPr>
        <p:spPr/>
        <p:txBody>
          <a:bodyPr/>
          <a:lstStyle/>
          <a:p>
            <a:pPr marL="609600" indent="-609600" eaLnBrk="1" hangingPunct="1">
              <a:buFontTx/>
              <a:buNone/>
            </a:pPr>
            <a:r>
              <a:rPr lang="en-US"/>
              <a:t>Blood flows through a coronary artery that is partially blocked by deposits along the artery wall. Through which part of the artery is the flow speed largest? </a:t>
            </a:r>
          </a:p>
          <a:p>
            <a:pPr marL="609600" indent="-609600" eaLnBrk="1" hangingPunct="1">
              <a:buFontTx/>
              <a:buAutoNum type="alphaLcParenR"/>
            </a:pPr>
            <a:r>
              <a:rPr lang="en-US"/>
              <a:t>The narrow part. </a:t>
            </a:r>
          </a:p>
          <a:p>
            <a:pPr marL="609600" indent="-609600" eaLnBrk="1" hangingPunct="1">
              <a:buFontTx/>
              <a:buAutoNum type="alphaLcParenR"/>
            </a:pPr>
            <a:r>
              <a:rPr lang="en-US"/>
              <a:t>The wide part.</a:t>
            </a:r>
          </a:p>
          <a:p>
            <a:pPr marL="609600" indent="-609600" eaLnBrk="1" hangingPunct="1">
              <a:buFontTx/>
              <a:buAutoNum type="alphaLcParenR"/>
            </a:pPr>
            <a:r>
              <a:rPr lang="en-US"/>
              <a:t>The flux is the same in both parts.</a:t>
            </a:r>
          </a:p>
        </p:txBody>
      </p:sp>
      <p:pic>
        <p:nvPicPr>
          <p:cNvPr id="62469" name="Picture 4" descr="J4XAZY0J"/>
          <p:cNvPicPr>
            <a:picLocks noChangeAspect="1" noChangeArrowheads="1"/>
          </p:cNvPicPr>
          <p:nvPr/>
        </p:nvPicPr>
        <p:blipFill>
          <a:blip r:embed="rId2" cstate="print"/>
          <a:srcRect/>
          <a:stretch>
            <a:fillRect/>
          </a:stretch>
        </p:blipFill>
        <p:spPr bwMode="auto">
          <a:xfrm>
            <a:off x="6153150" y="3897313"/>
            <a:ext cx="2392363" cy="606425"/>
          </a:xfrm>
          <a:prstGeom prst="rect">
            <a:avLst/>
          </a:prstGeom>
          <a:noFill/>
          <a:ln w="9525">
            <a:noFill/>
            <a:miter lim="800000"/>
            <a:headEnd/>
            <a:tailEnd/>
          </a:ln>
        </p:spPr>
      </p:pic>
    </p:spTree>
    <p:extLst>
      <p:ext uri="{BB962C8B-B14F-4D97-AF65-F5344CB8AC3E}">
        <p14:creationId xmlns:p14="http://schemas.microsoft.com/office/powerpoint/2010/main" val="960703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5"/>
          <p:cNvSpPr>
            <a:spLocks noGrp="1"/>
          </p:cNvSpPr>
          <p:nvPr>
            <p:ph type="sldNum" sz="quarter" idx="12"/>
          </p:nvPr>
        </p:nvSpPr>
        <p:spPr>
          <a:noFill/>
        </p:spPr>
        <p:txBody>
          <a:bodyPr/>
          <a:lstStyle/>
          <a:p>
            <a:fld id="{1A65C177-1FCB-42C8-BA8F-96DE88E82F95}" type="slidenum">
              <a:rPr lang="en-US" smtClean="0"/>
              <a:pPr/>
              <a:t>44</a:t>
            </a:fld>
            <a:endParaRPr lang="en-US"/>
          </a:p>
        </p:txBody>
      </p:sp>
      <p:sp>
        <p:nvSpPr>
          <p:cNvPr id="64515" name="Rectangle 2"/>
          <p:cNvSpPr>
            <a:spLocks noGrp="1" noChangeArrowheads="1"/>
          </p:cNvSpPr>
          <p:nvPr>
            <p:ph type="title"/>
          </p:nvPr>
        </p:nvSpPr>
        <p:spPr/>
        <p:txBody>
          <a:bodyPr/>
          <a:lstStyle/>
          <a:p>
            <a:pPr eaLnBrk="1" hangingPunct="1"/>
            <a:r>
              <a:rPr lang="en-US"/>
              <a:t>Question 123.6.9</a:t>
            </a:r>
          </a:p>
        </p:txBody>
      </p:sp>
      <p:sp>
        <p:nvSpPr>
          <p:cNvPr id="64516" name="Rectangle 3"/>
          <p:cNvSpPr>
            <a:spLocks noGrp="1" noChangeArrowheads="1"/>
          </p:cNvSpPr>
          <p:nvPr>
            <p:ph type="body" idx="1"/>
          </p:nvPr>
        </p:nvSpPr>
        <p:spPr>
          <a:xfrm>
            <a:off x="304800" y="1243013"/>
            <a:ext cx="3390900" cy="4525962"/>
          </a:xfrm>
        </p:spPr>
        <p:txBody>
          <a:bodyPr/>
          <a:lstStyle/>
          <a:p>
            <a:pPr marL="0" indent="0" eaLnBrk="1" hangingPunct="1">
              <a:buFontTx/>
              <a:buNone/>
            </a:pPr>
            <a:r>
              <a:rPr lang="en-US" sz="2000"/>
              <a:t>Prairie dogs ventilate their burrows by building a mound around one entrance, which is open to a stream of air when wind blows from any direction. A second entrance is open to almost stagnant air. How does this construction create an air flow through the burrow?</a:t>
            </a:r>
          </a:p>
        </p:txBody>
      </p:sp>
      <p:sp>
        <p:nvSpPr>
          <p:cNvPr id="64517" name="Text Box 4"/>
          <p:cNvSpPr txBox="1">
            <a:spLocks noChangeArrowheads="1"/>
          </p:cNvSpPr>
          <p:nvPr/>
        </p:nvSpPr>
        <p:spPr bwMode="auto">
          <a:xfrm>
            <a:off x="3881438" y="2965450"/>
            <a:ext cx="5022850" cy="3113088"/>
          </a:xfrm>
          <a:prstGeom prst="rect">
            <a:avLst/>
          </a:prstGeom>
          <a:noFill/>
          <a:ln w="9525">
            <a:noFill/>
            <a:miter lim="800000"/>
            <a:headEnd/>
            <a:tailEnd/>
          </a:ln>
        </p:spPr>
        <p:txBody>
          <a:bodyPr>
            <a:spAutoFit/>
          </a:bodyPr>
          <a:lstStyle/>
          <a:p>
            <a:pPr marL="342900" indent="-342900">
              <a:buFontTx/>
              <a:buAutoNum type="alphaLcParenR"/>
            </a:pPr>
            <a:r>
              <a:rPr lang="en-US"/>
              <a:t>The wind blows directly into the lower hole and out the upper hole</a:t>
            </a:r>
          </a:p>
          <a:p>
            <a:pPr marL="342900" indent="-342900">
              <a:buFontTx/>
              <a:buAutoNum type="alphaLcParenR"/>
            </a:pPr>
            <a:r>
              <a:rPr lang="en-US"/>
              <a:t>The upper hole is in the wind path, and therefore wind directly enters the upper hole and exits the lower hole</a:t>
            </a:r>
          </a:p>
          <a:p>
            <a:pPr marL="342900" indent="-342900">
              <a:buFontTx/>
              <a:buAutoNum type="alphaLcParenR"/>
            </a:pPr>
            <a:r>
              <a:rPr lang="en-US"/>
              <a:t>The wind blows faster over the lower hole making a low pressure that creates air flow in the burrow</a:t>
            </a:r>
          </a:p>
          <a:p>
            <a:pPr marL="342900" indent="-342900">
              <a:buFontTx/>
              <a:buAutoNum type="alphaLcParenR"/>
            </a:pPr>
            <a:r>
              <a:rPr lang="en-US"/>
              <a:t>The wind blows faster over the upper hole, making a low pressure that creates air flow in the burrow</a:t>
            </a:r>
          </a:p>
        </p:txBody>
      </p:sp>
      <p:grpSp>
        <p:nvGrpSpPr>
          <p:cNvPr id="64518" name="Group 5"/>
          <p:cNvGrpSpPr>
            <a:grpSpLocks/>
          </p:cNvGrpSpPr>
          <p:nvPr/>
        </p:nvGrpSpPr>
        <p:grpSpPr bwMode="auto">
          <a:xfrm>
            <a:off x="5126038" y="1401763"/>
            <a:ext cx="2662237" cy="1231900"/>
            <a:chOff x="2800" y="928"/>
            <a:chExt cx="2664" cy="1553"/>
          </a:xfrm>
        </p:grpSpPr>
        <p:pic>
          <p:nvPicPr>
            <p:cNvPr id="64519" name="Picture 6" descr="10_31"/>
            <p:cNvPicPr>
              <a:picLocks noChangeAspect="1" noChangeArrowheads="1"/>
            </p:cNvPicPr>
            <p:nvPr/>
          </p:nvPicPr>
          <p:blipFill>
            <a:blip r:embed="rId2" cstate="print"/>
            <a:srcRect/>
            <a:stretch>
              <a:fillRect/>
            </a:stretch>
          </p:blipFill>
          <p:spPr bwMode="auto">
            <a:xfrm>
              <a:off x="2800" y="928"/>
              <a:ext cx="2664" cy="1553"/>
            </a:xfrm>
            <a:prstGeom prst="rect">
              <a:avLst/>
            </a:prstGeom>
            <a:noFill/>
            <a:ln w="9525">
              <a:noFill/>
              <a:miter lim="800000"/>
              <a:headEnd/>
              <a:tailEnd/>
            </a:ln>
          </p:spPr>
        </p:pic>
        <p:sp>
          <p:nvSpPr>
            <p:cNvPr id="64520" name="Freeform 7"/>
            <p:cNvSpPr>
              <a:spLocks/>
            </p:cNvSpPr>
            <p:nvPr/>
          </p:nvSpPr>
          <p:spPr bwMode="auto">
            <a:xfrm>
              <a:off x="2808" y="960"/>
              <a:ext cx="2640" cy="828"/>
            </a:xfrm>
            <a:custGeom>
              <a:avLst/>
              <a:gdLst>
                <a:gd name="T0" fmla="*/ 12 w 2640"/>
                <a:gd name="T1" fmla="*/ 828 h 828"/>
                <a:gd name="T2" fmla="*/ 84 w 2640"/>
                <a:gd name="T3" fmla="*/ 780 h 828"/>
                <a:gd name="T4" fmla="*/ 216 w 2640"/>
                <a:gd name="T5" fmla="*/ 804 h 828"/>
                <a:gd name="T6" fmla="*/ 336 w 2640"/>
                <a:gd name="T7" fmla="*/ 768 h 828"/>
                <a:gd name="T8" fmla="*/ 444 w 2640"/>
                <a:gd name="T9" fmla="*/ 804 h 828"/>
                <a:gd name="T10" fmla="*/ 1428 w 2640"/>
                <a:gd name="T11" fmla="*/ 720 h 828"/>
                <a:gd name="T12" fmla="*/ 1860 w 2640"/>
                <a:gd name="T13" fmla="*/ 468 h 828"/>
                <a:gd name="T14" fmla="*/ 1932 w 2640"/>
                <a:gd name="T15" fmla="*/ 396 h 828"/>
                <a:gd name="T16" fmla="*/ 2076 w 2640"/>
                <a:gd name="T17" fmla="*/ 420 h 828"/>
                <a:gd name="T18" fmla="*/ 2160 w 2640"/>
                <a:gd name="T19" fmla="*/ 396 h 828"/>
                <a:gd name="T20" fmla="*/ 2292 w 2640"/>
                <a:gd name="T21" fmla="*/ 372 h 828"/>
                <a:gd name="T22" fmla="*/ 2436 w 2640"/>
                <a:gd name="T23" fmla="*/ 408 h 828"/>
                <a:gd name="T24" fmla="*/ 2568 w 2640"/>
                <a:gd name="T25" fmla="*/ 432 h 828"/>
                <a:gd name="T26" fmla="*/ 2640 w 2640"/>
                <a:gd name="T27" fmla="*/ 468 h 828"/>
                <a:gd name="T28" fmla="*/ 2640 w 2640"/>
                <a:gd name="T29" fmla="*/ 0 h 828"/>
                <a:gd name="T30" fmla="*/ 0 w 2640"/>
                <a:gd name="T31" fmla="*/ 0 h 828"/>
                <a:gd name="T32" fmla="*/ 12 w 2640"/>
                <a:gd name="T33" fmla="*/ 828 h 8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0"/>
                <a:gd name="T52" fmla="*/ 0 h 828"/>
                <a:gd name="T53" fmla="*/ 2640 w 2640"/>
                <a:gd name="T54" fmla="*/ 828 h 8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0" h="828">
                  <a:moveTo>
                    <a:pt x="12" y="828"/>
                  </a:moveTo>
                  <a:lnTo>
                    <a:pt x="84" y="780"/>
                  </a:lnTo>
                  <a:lnTo>
                    <a:pt x="216" y="804"/>
                  </a:lnTo>
                  <a:lnTo>
                    <a:pt x="336" y="768"/>
                  </a:lnTo>
                  <a:lnTo>
                    <a:pt x="444" y="804"/>
                  </a:lnTo>
                  <a:lnTo>
                    <a:pt x="1428" y="720"/>
                  </a:lnTo>
                  <a:lnTo>
                    <a:pt x="1860" y="468"/>
                  </a:lnTo>
                  <a:lnTo>
                    <a:pt x="1932" y="396"/>
                  </a:lnTo>
                  <a:lnTo>
                    <a:pt x="2076" y="420"/>
                  </a:lnTo>
                  <a:lnTo>
                    <a:pt x="2160" y="396"/>
                  </a:lnTo>
                  <a:lnTo>
                    <a:pt x="2292" y="372"/>
                  </a:lnTo>
                  <a:lnTo>
                    <a:pt x="2436" y="408"/>
                  </a:lnTo>
                  <a:lnTo>
                    <a:pt x="2568" y="432"/>
                  </a:lnTo>
                  <a:lnTo>
                    <a:pt x="2640" y="468"/>
                  </a:lnTo>
                  <a:lnTo>
                    <a:pt x="2640" y="0"/>
                  </a:lnTo>
                  <a:lnTo>
                    <a:pt x="0" y="0"/>
                  </a:lnTo>
                  <a:lnTo>
                    <a:pt x="12" y="828"/>
                  </a:lnTo>
                  <a:close/>
                </a:path>
              </a:pathLst>
            </a:custGeom>
            <a:solidFill>
              <a:schemeClr val="accent1"/>
            </a:solidFill>
            <a:ln w="9525">
              <a:noFill/>
              <a:round/>
              <a:headEnd/>
              <a:tailEnd/>
            </a:ln>
          </p:spPr>
          <p:txBody>
            <a:bodyPr/>
            <a:lstStyle/>
            <a:p>
              <a:endParaRPr lang="en-US"/>
            </a:p>
          </p:txBody>
        </p:sp>
      </p:grpSp>
    </p:spTree>
    <p:extLst>
      <p:ext uri="{BB962C8B-B14F-4D97-AF65-F5344CB8AC3E}">
        <p14:creationId xmlns:p14="http://schemas.microsoft.com/office/powerpoint/2010/main" val="2331828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5"/>
          <p:cNvSpPr>
            <a:spLocks noGrp="1"/>
          </p:cNvSpPr>
          <p:nvPr>
            <p:ph type="sldNum" sz="quarter" idx="12"/>
          </p:nvPr>
        </p:nvSpPr>
        <p:spPr>
          <a:noFill/>
        </p:spPr>
        <p:txBody>
          <a:bodyPr/>
          <a:lstStyle/>
          <a:p>
            <a:fld id="{50C98B92-412E-467D-B4EB-5423DCEC85E0}" type="slidenum">
              <a:rPr lang="en-US" smtClean="0"/>
              <a:pPr/>
              <a:t>45</a:t>
            </a:fld>
            <a:endParaRPr lang="en-US"/>
          </a:p>
        </p:txBody>
      </p:sp>
      <p:sp>
        <p:nvSpPr>
          <p:cNvPr id="65539" name="Rectangle 2"/>
          <p:cNvSpPr>
            <a:spLocks noGrp="1" noChangeArrowheads="1"/>
          </p:cNvSpPr>
          <p:nvPr>
            <p:ph type="title"/>
          </p:nvPr>
        </p:nvSpPr>
        <p:spPr/>
        <p:txBody>
          <a:bodyPr/>
          <a:lstStyle/>
          <a:p>
            <a:pPr eaLnBrk="1" hangingPunct="1"/>
            <a:r>
              <a:rPr lang="en-US"/>
              <a:t>Question 123.6.10</a:t>
            </a:r>
          </a:p>
        </p:txBody>
      </p:sp>
      <p:sp>
        <p:nvSpPr>
          <p:cNvPr id="65540" name="Rectangle 3"/>
          <p:cNvSpPr>
            <a:spLocks noGrp="1" noChangeArrowheads="1"/>
          </p:cNvSpPr>
          <p:nvPr>
            <p:ph type="body" idx="1"/>
          </p:nvPr>
        </p:nvSpPr>
        <p:spPr/>
        <p:txBody>
          <a:bodyPr/>
          <a:lstStyle/>
          <a:p>
            <a:pPr marL="609600" indent="-609600" eaLnBrk="1" hangingPunct="1">
              <a:lnSpc>
                <a:spcPct val="80000"/>
              </a:lnSpc>
              <a:buFontTx/>
              <a:buNone/>
            </a:pPr>
            <a:r>
              <a:rPr lang="en-US" sz="2800"/>
              <a:t>When you golf, you want to put a spin on the ball because</a:t>
            </a:r>
          </a:p>
          <a:p>
            <a:pPr marL="609600" indent="-609600" eaLnBrk="1" hangingPunct="1">
              <a:lnSpc>
                <a:spcPct val="80000"/>
              </a:lnSpc>
              <a:buFontTx/>
              <a:buAutoNum type="alphaLcParenR"/>
            </a:pPr>
            <a:r>
              <a:rPr lang="en-US" sz="2800"/>
              <a:t>The spin pushes down the air on the bottom of the ball, causing the ball to lift and therefore travel farther</a:t>
            </a:r>
          </a:p>
          <a:p>
            <a:pPr marL="609600" indent="-609600" eaLnBrk="1" hangingPunct="1">
              <a:lnSpc>
                <a:spcPct val="80000"/>
              </a:lnSpc>
              <a:buFontTx/>
              <a:buAutoNum type="alphaLcParenR"/>
            </a:pPr>
            <a:r>
              <a:rPr lang="en-US" sz="2800"/>
              <a:t>The spin makes the ball fly straighter like a football because it stabilizes its angular momentum</a:t>
            </a:r>
          </a:p>
          <a:p>
            <a:pPr marL="609600" indent="-609600" eaLnBrk="1" hangingPunct="1">
              <a:lnSpc>
                <a:spcPct val="80000"/>
              </a:lnSpc>
              <a:buFontTx/>
              <a:buAutoNum type="alphaLcParenR"/>
            </a:pPr>
            <a:r>
              <a:rPr lang="en-US" sz="2800"/>
              <a:t>You don’t want to do this because the ball will curve to the side because the air on one side will be less dense than the other because of the spin</a:t>
            </a:r>
          </a:p>
        </p:txBody>
      </p:sp>
    </p:spTree>
    <p:extLst>
      <p:ext uri="{BB962C8B-B14F-4D97-AF65-F5344CB8AC3E}">
        <p14:creationId xmlns:p14="http://schemas.microsoft.com/office/powerpoint/2010/main" val="3870146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689FCDB2-8074-45F2-A351-DC5A6A094BDF}" type="slidenum">
              <a:rPr lang="en-US" altLang="en-US" sz="1400" smtClean="0"/>
              <a:pPr eaLnBrk="1" hangingPunct="1">
                <a:spcBef>
                  <a:spcPct val="0"/>
                </a:spcBef>
                <a:buFontTx/>
                <a:buNone/>
              </a:pPr>
              <a:t>46</a:t>
            </a:fld>
            <a:endParaRPr lang="en-US" altLang="en-US" sz="1400"/>
          </a:p>
        </p:txBody>
      </p:sp>
      <p:sp>
        <p:nvSpPr>
          <p:cNvPr id="7171" name="Rectangle 2"/>
          <p:cNvSpPr>
            <a:spLocks noGrp="1" noChangeArrowheads="1"/>
          </p:cNvSpPr>
          <p:nvPr>
            <p:ph type="title"/>
          </p:nvPr>
        </p:nvSpPr>
        <p:spPr/>
        <p:txBody>
          <a:bodyPr/>
          <a:lstStyle/>
          <a:p>
            <a:pPr eaLnBrk="1" hangingPunct="1"/>
            <a:r>
              <a:rPr lang="en-US" altLang="en-US"/>
              <a:t>Concept Question</a:t>
            </a:r>
          </a:p>
        </p:txBody>
      </p:sp>
      <p:sp>
        <p:nvSpPr>
          <p:cNvPr id="7172" name="Rectangle 28"/>
          <p:cNvSpPr>
            <a:spLocks noGrp="1" noChangeArrowheads="1"/>
          </p:cNvSpPr>
          <p:nvPr>
            <p:ph type="body" idx="1"/>
          </p:nvPr>
        </p:nvSpPr>
        <p:spPr>
          <a:xfrm>
            <a:off x="198582" y="1258454"/>
            <a:ext cx="3856182" cy="4525963"/>
          </a:xfrm>
        </p:spPr>
        <p:txBody>
          <a:bodyPr/>
          <a:lstStyle/>
          <a:p>
            <a:pPr eaLnBrk="1" hangingPunct="1">
              <a:buFontTx/>
              <a:buNone/>
            </a:pPr>
            <a:r>
              <a:rPr lang="en-US" altLang="en-US" sz="2000" dirty="0"/>
              <a:t>In the picture there is a soldier who has been wounded. He is being given medication by IV. In the IV tube there is a flow regulator (shown in the call out). The device slows the flow of the IV solution. What would happen if the flow were to fast?</a:t>
            </a:r>
          </a:p>
          <a:p>
            <a:pPr marL="457200" indent="-457200" eaLnBrk="1" hangingPunct="1">
              <a:buFont typeface="+mj-lt"/>
              <a:buAutoNum type="alphaLcParenR"/>
            </a:pPr>
            <a:r>
              <a:rPr lang="en-US" altLang="en-US" sz="2000" dirty="0"/>
              <a:t>The soldier would get better quicker</a:t>
            </a:r>
          </a:p>
          <a:p>
            <a:pPr marL="457200" indent="-457200" eaLnBrk="1" hangingPunct="1">
              <a:buFont typeface="+mj-lt"/>
              <a:buAutoNum type="alphaLcParenR"/>
            </a:pPr>
            <a:r>
              <a:rPr lang="en-US" altLang="en-US" sz="2000" dirty="0"/>
              <a:t>The soldier’s vein would collapse.</a:t>
            </a:r>
          </a:p>
          <a:p>
            <a:pPr marL="457200" indent="-457200" eaLnBrk="1" hangingPunct="1">
              <a:buFont typeface="+mj-lt"/>
              <a:buAutoNum type="alphaLcParenR"/>
            </a:pPr>
            <a:r>
              <a:rPr lang="en-US" altLang="en-US" sz="2000" dirty="0"/>
              <a:t>The soldier would be given super powers</a:t>
            </a:r>
          </a:p>
          <a:p>
            <a:pPr marL="457200" indent="-457200" eaLnBrk="1" hangingPunct="1">
              <a:buFont typeface="+mj-lt"/>
              <a:buAutoNum type="alphaLcParenR"/>
            </a:pPr>
            <a:r>
              <a:rPr lang="en-US" altLang="en-US" sz="2000" dirty="0"/>
              <a:t>Nothing at all, the flow rate is not important.</a:t>
            </a:r>
          </a:p>
        </p:txBody>
      </p:sp>
      <p:pic>
        <p:nvPicPr>
          <p:cNvPr id="25602" name="Picture 2" descr="https://upload.wikimedia.org/wikipedia/commons/thumb/8/80/Intravenous_in_Kunar.jpg/800px-Intravenous_in_Kuna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3334" y="2360435"/>
            <a:ext cx="2795176" cy="4192765"/>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https://upload.wikimedia.org/wikipedia/commons/thumb/b/ba/Infuusdebietregelaar.jpg/800px-Infuusdebietregelaa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8072" y="1985818"/>
            <a:ext cx="1549736" cy="206696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flipH="1" flipV="1">
            <a:off x="5837382" y="1995056"/>
            <a:ext cx="849745" cy="13392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5865091" y="3759200"/>
            <a:ext cx="794327" cy="277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373091" y="3334327"/>
            <a:ext cx="314036" cy="3879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77FEAC26-A7D9-419D-B875-28B4E273E4CB}" type="slidenum">
              <a:rPr lang="en-US" altLang="en-US" sz="1400" smtClean="0"/>
              <a:pPr eaLnBrk="1" hangingPunct="1">
                <a:spcBef>
                  <a:spcPct val="0"/>
                </a:spcBef>
                <a:buFontTx/>
                <a:buNone/>
              </a:pPr>
              <a:t>47</a:t>
            </a:fld>
            <a:endParaRPr lang="en-US" altLang="en-US" sz="1400"/>
          </a:p>
        </p:txBody>
      </p:sp>
      <p:sp>
        <p:nvSpPr>
          <p:cNvPr id="17411" name="Rectangle 2"/>
          <p:cNvSpPr>
            <a:spLocks noGrp="1" noChangeArrowheads="1"/>
          </p:cNvSpPr>
          <p:nvPr>
            <p:ph type="ctrTitle"/>
          </p:nvPr>
        </p:nvSpPr>
        <p:spPr/>
        <p:txBody>
          <a:bodyPr/>
          <a:lstStyle/>
          <a:p>
            <a:pPr eaLnBrk="1" hangingPunct="1"/>
            <a:r>
              <a:rPr lang="en-US" altLang="en-US"/>
              <a:t>14.7 Other Applications</a:t>
            </a:r>
          </a:p>
        </p:txBody>
      </p:sp>
      <p:sp>
        <p:nvSpPr>
          <p:cNvPr id="17412" name="Rectangle 3"/>
          <p:cNvSpPr>
            <a:spLocks noGrp="1" noChangeArrowheads="1"/>
          </p:cNvSpPr>
          <p:nvPr>
            <p:ph type="subTitle" idx="1"/>
          </p:nvPr>
        </p:nvSpPr>
        <p:spPr/>
        <p:txBody>
          <a:bodyPr/>
          <a:lstStyle/>
          <a:p>
            <a:pPr eaLnBrk="1" hangingPunct="1"/>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8CECE0C5-C24C-41D3-9150-E56C5853EC5D}" type="slidenum">
              <a:rPr lang="en-US" altLang="en-US" sz="1400" smtClean="0"/>
              <a:pPr eaLnBrk="1" hangingPunct="1">
                <a:spcBef>
                  <a:spcPct val="0"/>
                </a:spcBef>
                <a:buFontTx/>
                <a:buNone/>
              </a:pPr>
              <a:t>48</a:t>
            </a:fld>
            <a:endParaRPr lang="en-US" altLang="en-US" sz="1400"/>
          </a:p>
        </p:txBody>
      </p:sp>
      <p:sp>
        <p:nvSpPr>
          <p:cNvPr id="18435" name="Rectangle 2"/>
          <p:cNvSpPr>
            <a:spLocks noGrp="1" noChangeArrowheads="1"/>
          </p:cNvSpPr>
          <p:nvPr>
            <p:ph type="title"/>
          </p:nvPr>
        </p:nvSpPr>
        <p:spPr/>
        <p:txBody>
          <a:bodyPr/>
          <a:lstStyle/>
          <a:p>
            <a:pPr eaLnBrk="1" hangingPunct="1"/>
            <a:r>
              <a:rPr lang="en-US" altLang="en-US"/>
              <a:t>Other Applications: Airfoil</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endParaRPr lang="en-US" altLang="en-US"/>
          </a:p>
        </p:txBody>
      </p:sp>
      <p:sp>
        <p:nvSpPr>
          <p:cNvPr id="409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a:t>Winter 2007</a:t>
            </a:r>
          </a:p>
        </p:txBody>
      </p:sp>
      <p:sp>
        <p:nvSpPr>
          <p:cNvPr id="410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a:t>R. Todd Lines</a:t>
            </a:r>
          </a:p>
        </p:txBody>
      </p:sp>
      <p:sp>
        <p:nvSpPr>
          <p:cNvPr id="410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FF435F6E-04C9-4A59-AEC8-D8AA20E5684B}" type="slidenum">
              <a:rPr lang="en-US" altLang="en-US" sz="1400" smtClean="0"/>
              <a:pPr eaLnBrk="1" hangingPunct="1">
                <a:spcBef>
                  <a:spcPct val="0"/>
                </a:spcBef>
                <a:buFontTx/>
                <a:buNone/>
              </a:pPr>
              <a:t>49</a:t>
            </a:fld>
            <a:endParaRPr lang="en-US" altLang="en-US" sz="1400"/>
          </a:p>
        </p:txBody>
      </p:sp>
      <p:pic>
        <p:nvPicPr>
          <p:cNvPr id="4102" name="Picture 2" descr="File:Streamlines around a NACA 0012.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8" y="1843088"/>
            <a:ext cx="831215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TextBox 6"/>
          <p:cNvSpPr txBox="1">
            <a:spLocks noChangeArrowheads="1"/>
          </p:cNvSpPr>
          <p:nvPr/>
        </p:nvSpPr>
        <p:spPr bwMode="auto">
          <a:xfrm>
            <a:off x="4068763" y="4368800"/>
            <a:ext cx="18526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t>Higher Pressure</a:t>
            </a:r>
          </a:p>
        </p:txBody>
      </p:sp>
      <p:sp>
        <p:nvSpPr>
          <p:cNvPr id="4104" name="TextBox 9"/>
          <p:cNvSpPr txBox="1">
            <a:spLocks noChangeArrowheads="1"/>
          </p:cNvSpPr>
          <p:nvPr/>
        </p:nvSpPr>
        <p:spPr bwMode="auto">
          <a:xfrm>
            <a:off x="4127500" y="3360738"/>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t>Lower Pressure</a:t>
            </a:r>
          </a:p>
        </p:txBody>
      </p:sp>
      <p:sp>
        <p:nvSpPr>
          <p:cNvPr id="9" name="Line 6"/>
          <p:cNvSpPr>
            <a:spLocks noChangeShapeType="1"/>
          </p:cNvSpPr>
          <p:nvPr/>
        </p:nvSpPr>
        <p:spPr bwMode="auto">
          <a:xfrm flipH="1" flipV="1">
            <a:off x="4610100" y="2494429"/>
            <a:ext cx="19050" cy="1485900"/>
          </a:xfrm>
          <a:prstGeom prst="line">
            <a:avLst/>
          </a:prstGeom>
          <a:noFill/>
          <a:ln w="38100">
            <a:solidFill>
              <a:srgbClr val="3366FF"/>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0" name="Line 7"/>
          <p:cNvSpPr>
            <a:spLocks noChangeShapeType="1"/>
          </p:cNvSpPr>
          <p:nvPr/>
        </p:nvSpPr>
        <p:spPr bwMode="auto">
          <a:xfrm>
            <a:off x="4667250" y="3999379"/>
            <a:ext cx="533400" cy="19050"/>
          </a:xfrm>
          <a:prstGeom prst="line">
            <a:avLst/>
          </a:prstGeom>
          <a:noFill/>
          <a:ln w="38100">
            <a:solidFill>
              <a:srgbClr val="3366FF"/>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1" name="Text Box 8"/>
          <p:cNvSpPr txBox="1">
            <a:spLocks noChangeArrowheads="1"/>
          </p:cNvSpPr>
          <p:nvPr/>
        </p:nvSpPr>
        <p:spPr bwMode="auto">
          <a:xfrm>
            <a:off x="4632325" y="1930867"/>
            <a:ext cx="6969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800" b="1">
                <a:solidFill>
                  <a:srgbClr val="3366FF"/>
                </a:solidFill>
              </a:rPr>
              <a:t>F</a:t>
            </a:r>
            <a:r>
              <a:rPr lang="en-US" altLang="en-US" sz="2800" b="1" baseline="-25000">
                <a:solidFill>
                  <a:srgbClr val="3366FF"/>
                </a:solidFill>
              </a:rPr>
              <a:t>lift</a:t>
            </a:r>
          </a:p>
        </p:txBody>
      </p:sp>
      <p:sp>
        <p:nvSpPr>
          <p:cNvPr id="12" name="Text Box 9"/>
          <p:cNvSpPr txBox="1">
            <a:spLocks noChangeArrowheads="1"/>
          </p:cNvSpPr>
          <p:nvPr/>
        </p:nvSpPr>
        <p:spPr bwMode="auto">
          <a:xfrm>
            <a:off x="5165725" y="3962867"/>
            <a:ext cx="809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a:solidFill>
                  <a:srgbClr val="3366FF"/>
                </a:solidFill>
              </a:rPr>
              <a:t>F</a:t>
            </a:r>
            <a:r>
              <a:rPr lang="en-US" altLang="en-US" sz="2400" b="1" baseline="-25000">
                <a:solidFill>
                  <a:srgbClr val="3366FF"/>
                </a:solidFill>
              </a:rPr>
              <a:t>drag</a:t>
            </a:r>
          </a:p>
        </p:txBody>
      </p:sp>
    </p:spTree>
    <p:extLst>
      <p:ext uri="{BB962C8B-B14F-4D97-AF65-F5344CB8AC3E}">
        <p14:creationId xmlns:p14="http://schemas.microsoft.com/office/powerpoint/2010/main" val="355824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ight Triangle 92"/>
          <p:cNvSpPr/>
          <p:nvPr/>
        </p:nvSpPr>
        <p:spPr>
          <a:xfrm rot="19354257" flipH="1">
            <a:off x="4193266" y="3431663"/>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Triangle 93"/>
          <p:cNvSpPr/>
          <p:nvPr/>
        </p:nvSpPr>
        <p:spPr>
          <a:xfrm rot="19354257" flipH="1">
            <a:off x="4193266" y="3793613"/>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Triangle 94"/>
          <p:cNvSpPr/>
          <p:nvPr/>
        </p:nvSpPr>
        <p:spPr>
          <a:xfrm rot="19354257" flipH="1">
            <a:off x="4188502" y="4141276"/>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ight Triangle 95"/>
          <p:cNvSpPr/>
          <p:nvPr/>
        </p:nvSpPr>
        <p:spPr>
          <a:xfrm rot="19354257" flipH="1">
            <a:off x="4186120" y="4472270"/>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Triangle 91"/>
          <p:cNvSpPr/>
          <p:nvPr/>
        </p:nvSpPr>
        <p:spPr>
          <a:xfrm rot="19354257" flipH="1">
            <a:off x="4186124" y="3048281"/>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p:cNvSpPr/>
          <p:nvPr/>
        </p:nvSpPr>
        <p:spPr>
          <a:xfrm rot="19354257" flipH="1">
            <a:off x="4176602" y="2731574"/>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7" name="Rectangle 2"/>
          <p:cNvSpPr>
            <a:spLocks noGrp="1" noChangeArrowheads="1"/>
          </p:cNvSpPr>
          <p:nvPr>
            <p:ph type="title"/>
          </p:nvPr>
        </p:nvSpPr>
        <p:spPr/>
        <p:txBody>
          <a:bodyPr/>
          <a:lstStyle/>
          <a:p>
            <a:pPr eaLnBrk="1" hangingPunct="1"/>
            <a:r>
              <a:rPr lang="en-US"/>
              <a:t>Single-Slit Diffraction</a:t>
            </a:r>
          </a:p>
        </p:txBody>
      </p:sp>
      <p:sp>
        <p:nvSpPr>
          <p:cNvPr id="6" name="Rectangle 5"/>
          <p:cNvSpPr/>
          <p:nvPr/>
        </p:nvSpPr>
        <p:spPr>
          <a:xfrm>
            <a:off x="4183380" y="14935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183380" y="48463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154680" y="26365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78480" y="48463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307080" y="2636520"/>
            <a:ext cx="0" cy="22098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468880" y="2788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68880" y="3246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468880" y="37795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468880" y="4312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468880" y="4770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78480" y="3398520"/>
            <a:ext cx="381836" cy="584775"/>
          </a:xfrm>
          <a:prstGeom prst="rect">
            <a:avLst/>
          </a:prstGeom>
          <a:solidFill>
            <a:schemeClr val="bg1"/>
          </a:solidFill>
        </p:spPr>
        <p:txBody>
          <a:bodyPr wrap="none" rtlCol="0">
            <a:spAutoFit/>
          </a:bodyPr>
          <a:lstStyle/>
          <a:p>
            <a:r>
              <a:rPr lang="en-US" sz="3200" dirty="0"/>
              <a:t>a</a:t>
            </a:r>
          </a:p>
        </p:txBody>
      </p:sp>
      <p:cxnSp>
        <p:nvCxnSpPr>
          <p:cNvPr id="23" name="Straight Connector 22"/>
          <p:cNvCxnSpPr/>
          <p:nvPr/>
        </p:nvCxnSpPr>
        <p:spPr>
          <a:xfrm>
            <a:off x="3587115" y="3377090"/>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234463" y="3792855"/>
            <a:ext cx="207645" cy="400110"/>
          </a:xfrm>
          <a:prstGeom prst="rect">
            <a:avLst/>
          </a:prstGeom>
          <a:noFill/>
        </p:spPr>
        <p:txBody>
          <a:bodyPr wrap="square" rtlCol="0">
            <a:spAutoFit/>
          </a:bodyPr>
          <a:lstStyle/>
          <a:p>
            <a:r>
              <a:rPr lang="en-US" sz="2000" dirty="0">
                <a:sym typeface="Symbol"/>
              </a:rPr>
              <a:t></a:t>
            </a:r>
            <a:endParaRPr lang="en-US" sz="2000" dirty="0"/>
          </a:p>
        </p:txBody>
      </p:sp>
      <p:sp>
        <p:nvSpPr>
          <p:cNvPr id="25" name="Oval 24"/>
          <p:cNvSpPr/>
          <p:nvPr/>
        </p:nvSpPr>
        <p:spPr>
          <a:xfrm>
            <a:off x="4221480" y="26365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221480" y="46939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V="1">
            <a:off x="4311968" y="30937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311968" y="10363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464367" y="4646294"/>
            <a:ext cx="2286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431030" y="4948714"/>
            <a:ext cx="114776" cy="149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4481036" y="4886325"/>
            <a:ext cx="167164" cy="13620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Object 49"/>
              <p:cNvSpPr txBox="1"/>
              <p:nvPr/>
            </p:nvSpPr>
            <p:spPr bwMode="auto">
              <a:xfrm>
                <a:off x="4545806" y="4964433"/>
                <a:ext cx="625475" cy="538162"/>
              </a:xfrm>
              <a:prstGeom prst="rect">
                <a:avLst/>
              </a:prstGeom>
              <a:noFill/>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en-US"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ea typeface="Cambria Math" panose="02040503050406030204" pitchFamily="18" charset="0"/>
                        </a:rPr>
                        <m:t>𝑦</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sin</m:t>
                          </m:r>
                        </m:fName>
                        <m:e>
                          <m:r>
                            <a:rPr lang="en-US" i="1">
                              <a:solidFill>
                                <a:srgbClr val="000000"/>
                              </a:solidFill>
                              <a:latin typeface="Cambria Math" panose="02040503050406030204" pitchFamily="18" charset="0"/>
                            </a:rPr>
                            <m:t>𝜃</m:t>
                          </m:r>
                        </m:e>
                      </m:func>
                    </m:oMath>
                  </m:oMathPara>
                </a14:m>
                <a:endParaRPr lang="en-US" dirty="0"/>
              </a:p>
            </p:txBody>
          </p:sp>
        </mc:Choice>
        <mc:Fallback xmlns="">
          <p:sp>
            <p:nvSpPr>
              <p:cNvPr id="50" name="Object 49"/>
              <p:cNvSpPr txBox="1">
                <a:spLocks noRot="1" noChangeAspect="1" noMove="1" noResize="1" noEditPoints="1" noAdjustHandles="1" noChangeArrowheads="1" noChangeShapeType="1" noTextEdit="1"/>
              </p:cNvSpPr>
              <p:nvPr/>
            </p:nvSpPr>
            <p:spPr bwMode="auto">
              <a:xfrm>
                <a:off x="4545806" y="4964433"/>
                <a:ext cx="625475" cy="538162"/>
              </a:xfrm>
              <a:prstGeom prst="rect">
                <a:avLst/>
              </a:prstGeom>
              <a:blipFill>
                <a:blip r:embed="rId2"/>
                <a:stretch>
                  <a:fillRect r="-11765"/>
                </a:stretch>
              </a:blipFill>
            </p:spPr>
            <p:txBody>
              <a:bodyPr/>
              <a:lstStyle/>
              <a:p>
                <a:r>
                  <a:rPr lang="en-US">
                    <a:noFill/>
                  </a:rPr>
                  <a:t> </a:t>
                </a:r>
              </a:p>
            </p:txBody>
          </p:sp>
        </mc:Fallback>
      </mc:AlternateContent>
      <p:sp>
        <p:nvSpPr>
          <p:cNvPr id="30" name="Oval 29"/>
          <p:cNvSpPr/>
          <p:nvPr/>
        </p:nvSpPr>
        <p:spPr>
          <a:xfrm>
            <a:off x="4211955" y="328803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4202430" y="403098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flipV="1">
            <a:off x="4311968" y="243459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587115" y="4112895"/>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01766" y="1863567"/>
            <a:ext cx="605314" cy="369332"/>
          </a:xfrm>
          <a:prstGeom prst="rect">
            <a:avLst/>
          </a:prstGeom>
          <a:solidFill>
            <a:schemeClr val="bg1"/>
          </a:solidFill>
        </p:spPr>
        <p:txBody>
          <a:bodyPr wrap="square" rtlCol="0">
            <a:spAutoFit/>
          </a:bodyPr>
          <a:lstStyle/>
          <a:p>
            <a:r>
              <a:rPr lang="en-US" dirty="0">
                <a:sym typeface="Symbol" panose="05050102010706020507" pitchFamily="18" charset="2"/>
              </a:rPr>
              <a:t>y</a:t>
            </a:r>
            <a:endParaRPr lang="en-US" dirty="0"/>
          </a:p>
        </p:txBody>
      </p:sp>
      <p:cxnSp>
        <p:nvCxnSpPr>
          <p:cNvPr id="63" name="Straight Arrow Connector 62"/>
          <p:cNvCxnSpPr/>
          <p:nvPr/>
        </p:nvCxnSpPr>
        <p:spPr>
          <a:xfrm flipH="1">
            <a:off x="3655219" y="2632710"/>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3652838" y="3004185"/>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3650457" y="3378043"/>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3648076" y="3742374"/>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3655219" y="2635091"/>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3652838" y="3006566"/>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80" name="Freeform 79"/>
          <p:cNvSpPr/>
          <p:nvPr/>
        </p:nvSpPr>
        <p:spPr>
          <a:xfrm>
            <a:off x="2987041" y="2179320"/>
            <a:ext cx="609600" cy="640080"/>
          </a:xfrm>
          <a:custGeom>
            <a:avLst/>
            <a:gdLst>
              <a:gd name="connsiteX0" fmla="*/ 0 w 476250"/>
              <a:gd name="connsiteY0" fmla="*/ 0 h 419100"/>
              <a:gd name="connsiteX1" fmla="*/ 223838 w 476250"/>
              <a:gd name="connsiteY1" fmla="*/ 126206 h 419100"/>
              <a:gd name="connsiteX2" fmla="*/ 133350 w 476250"/>
              <a:gd name="connsiteY2" fmla="*/ 145256 h 419100"/>
              <a:gd name="connsiteX3" fmla="*/ 476250 w 476250"/>
              <a:gd name="connsiteY3" fmla="*/ 419100 h 419100"/>
            </a:gdLst>
            <a:ahLst/>
            <a:cxnLst>
              <a:cxn ang="0">
                <a:pos x="connsiteX0" y="connsiteY0"/>
              </a:cxn>
              <a:cxn ang="0">
                <a:pos x="connsiteX1" y="connsiteY1"/>
              </a:cxn>
              <a:cxn ang="0">
                <a:pos x="connsiteX2" y="connsiteY2"/>
              </a:cxn>
              <a:cxn ang="0">
                <a:pos x="connsiteX3" y="connsiteY3"/>
              </a:cxn>
            </a:cxnLst>
            <a:rect l="l" t="t" r="r" b="b"/>
            <a:pathLst>
              <a:path w="476250" h="419100">
                <a:moveTo>
                  <a:pt x="0" y="0"/>
                </a:moveTo>
                <a:cubicBezTo>
                  <a:pt x="100806" y="50998"/>
                  <a:pt x="201613" y="101997"/>
                  <a:pt x="223838" y="126206"/>
                </a:cubicBezTo>
                <a:cubicBezTo>
                  <a:pt x="246063" y="150415"/>
                  <a:pt x="91281" y="96440"/>
                  <a:pt x="133350" y="145256"/>
                </a:cubicBezTo>
                <a:cubicBezTo>
                  <a:pt x="175419" y="194072"/>
                  <a:pt x="419894" y="374253"/>
                  <a:pt x="476250" y="419100"/>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1" name="Straight Connector 80"/>
          <p:cNvCxnSpPr/>
          <p:nvPr/>
        </p:nvCxnSpPr>
        <p:spPr>
          <a:xfrm>
            <a:off x="3587115" y="3011330"/>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587115" y="3753328"/>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4226242" y="293179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p:cNvCxnSpPr/>
          <p:nvPr/>
        </p:nvCxnSpPr>
        <p:spPr>
          <a:xfrm flipV="1">
            <a:off x="4307206" y="1688784"/>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4216718" y="367855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Arrow Connector 85"/>
          <p:cNvCxnSpPr/>
          <p:nvPr/>
        </p:nvCxnSpPr>
        <p:spPr>
          <a:xfrm flipV="1">
            <a:off x="4311968" y="2072165"/>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4216718" y="438816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p:nvPr/>
        </p:nvCxnSpPr>
        <p:spPr>
          <a:xfrm>
            <a:off x="3586639" y="4477223"/>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4302444" y="2784631"/>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a:off x="3648552" y="4113373"/>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3646171" y="4472941"/>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4311968" y="1343501"/>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50</a:t>
            </a:fld>
            <a:endParaRPr lang="en-US"/>
          </a:p>
        </p:txBody>
      </p:sp>
      <p:pic>
        <p:nvPicPr>
          <p:cNvPr id="7" name="Picture 6"/>
          <p:cNvPicPr>
            <a:picLocks noChangeAspect="1"/>
          </p:cNvPicPr>
          <p:nvPr/>
        </p:nvPicPr>
        <p:blipFill rotWithShape="1">
          <a:blip r:embed="rId2"/>
          <a:srcRect b="7382"/>
          <a:stretch/>
        </p:blipFill>
        <p:spPr>
          <a:xfrm>
            <a:off x="160096" y="1370785"/>
            <a:ext cx="8983904" cy="4680391"/>
          </a:xfrm>
          <a:prstGeom prst="rect">
            <a:avLst/>
          </a:prstGeom>
        </p:spPr>
      </p:pic>
      <p:sp>
        <p:nvSpPr>
          <p:cNvPr id="8" name="Arc 7"/>
          <p:cNvSpPr/>
          <p:nvPr/>
        </p:nvSpPr>
        <p:spPr>
          <a:xfrm>
            <a:off x="3240742" y="2191870"/>
            <a:ext cx="2810434" cy="2433918"/>
          </a:xfrm>
          <a:prstGeom prst="arc">
            <a:avLst/>
          </a:prstGeom>
          <a:ln w="28575">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V="1">
            <a:off x="6535271" y="3576917"/>
            <a:ext cx="1640541" cy="134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009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51</a:t>
            </a:fld>
            <a:endParaRPr lang="en-US"/>
          </a:p>
        </p:txBody>
      </p:sp>
      <p:pic>
        <p:nvPicPr>
          <p:cNvPr id="7" name="Picture 6"/>
          <p:cNvPicPr>
            <a:picLocks noChangeAspect="1"/>
          </p:cNvPicPr>
          <p:nvPr/>
        </p:nvPicPr>
        <p:blipFill rotWithShape="1">
          <a:blip r:embed="rId2"/>
          <a:srcRect b="7382"/>
          <a:stretch/>
        </p:blipFill>
        <p:spPr>
          <a:xfrm>
            <a:off x="160096" y="1370785"/>
            <a:ext cx="8983904" cy="4680391"/>
          </a:xfrm>
          <a:prstGeom prst="rect">
            <a:avLst/>
          </a:prstGeom>
        </p:spPr>
      </p:pic>
      <p:cxnSp>
        <p:nvCxnSpPr>
          <p:cNvPr id="10" name="Straight Arrow Connector 9"/>
          <p:cNvCxnSpPr/>
          <p:nvPr/>
        </p:nvCxnSpPr>
        <p:spPr>
          <a:xfrm flipH="1" flipV="1">
            <a:off x="3119718" y="2460812"/>
            <a:ext cx="1411941" cy="134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563036" y="2747683"/>
            <a:ext cx="1380564" cy="358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546411" y="1922929"/>
            <a:ext cx="2210862" cy="369332"/>
          </a:xfrm>
          <a:prstGeom prst="rect">
            <a:avLst/>
          </a:prstGeom>
          <a:noFill/>
        </p:spPr>
        <p:txBody>
          <a:bodyPr wrap="none" rtlCol="0">
            <a:spAutoFit/>
          </a:bodyPr>
          <a:lstStyle/>
          <a:p>
            <a:r>
              <a:rPr lang="en-US" dirty="0">
                <a:solidFill>
                  <a:schemeClr val="bg1"/>
                </a:solidFill>
              </a:rPr>
              <a:t>Fluid Flow Direction</a:t>
            </a:r>
          </a:p>
        </p:txBody>
      </p:sp>
      <p:sp>
        <p:nvSpPr>
          <p:cNvPr id="16" name="TextBox 15"/>
          <p:cNvSpPr txBox="1"/>
          <p:nvPr/>
        </p:nvSpPr>
        <p:spPr>
          <a:xfrm>
            <a:off x="5100916" y="2290481"/>
            <a:ext cx="2287870" cy="369332"/>
          </a:xfrm>
          <a:prstGeom prst="rect">
            <a:avLst/>
          </a:prstGeom>
          <a:noFill/>
        </p:spPr>
        <p:txBody>
          <a:bodyPr wrap="none" rtlCol="0">
            <a:spAutoFit/>
          </a:bodyPr>
          <a:lstStyle/>
          <a:p>
            <a:r>
              <a:rPr lang="en-US" dirty="0">
                <a:solidFill>
                  <a:schemeClr val="bg1"/>
                </a:solidFill>
              </a:rPr>
              <a:t>Ball Surface Velocity</a:t>
            </a:r>
          </a:p>
        </p:txBody>
      </p:sp>
      <p:cxnSp>
        <p:nvCxnSpPr>
          <p:cNvPr id="17" name="Straight Arrow Connector 16"/>
          <p:cNvCxnSpPr/>
          <p:nvPr/>
        </p:nvCxnSpPr>
        <p:spPr>
          <a:xfrm flipH="1" flipV="1">
            <a:off x="3043518" y="4778189"/>
            <a:ext cx="1411941" cy="134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98811" y="4912658"/>
            <a:ext cx="2210862" cy="369332"/>
          </a:xfrm>
          <a:prstGeom prst="rect">
            <a:avLst/>
          </a:prstGeom>
          <a:noFill/>
        </p:spPr>
        <p:txBody>
          <a:bodyPr wrap="none" rtlCol="0">
            <a:spAutoFit/>
          </a:bodyPr>
          <a:lstStyle/>
          <a:p>
            <a:r>
              <a:rPr lang="en-US" dirty="0">
                <a:solidFill>
                  <a:schemeClr val="bg1"/>
                </a:solidFill>
              </a:rPr>
              <a:t>Fluid Flow Direction</a:t>
            </a:r>
          </a:p>
        </p:txBody>
      </p:sp>
      <p:cxnSp>
        <p:nvCxnSpPr>
          <p:cNvPr id="19" name="Straight Arrow Connector 18"/>
          <p:cNvCxnSpPr/>
          <p:nvPr/>
        </p:nvCxnSpPr>
        <p:spPr>
          <a:xfrm flipH="1" flipV="1">
            <a:off x="3630706" y="4773706"/>
            <a:ext cx="856130" cy="89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298574" y="4849905"/>
            <a:ext cx="2287870" cy="369332"/>
          </a:xfrm>
          <a:prstGeom prst="rect">
            <a:avLst/>
          </a:prstGeom>
          <a:noFill/>
        </p:spPr>
        <p:txBody>
          <a:bodyPr wrap="none" rtlCol="0">
            <a:spAutoFit/>
          </a:bodyPr>
          <a:lstStyle/>
          <a:p>
            <a:r>
              <a:rPr lang="en-US" dirty="0">
                <a:solidFill>
                  <a:schemeClr val="bg1"/>
                </a:solidFill>
              </a:rPr>
              <a:t>Ball Surface Velocity</a:t>
            </a:r>
          </a:p>
        </p:txBody>
      </p:sp>
    </p:spTree>
    <p:extLst>
      <p:ext uri="{BB962C8B-B14F-4D97-AF65-F5344CB8AC3E}">
        <p14:creationId xmlns:p14="http://schemas.microsoft.com/office/powerpoint/2010/main" val="39463636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731135F6-D76B-420A-AF57-0B8243C3D4DC}" type="slidenum">
              <a:rPr lang="en-US" altLang="en-US" sz="1400" smtClean="0"/>
              <a:pPr eaLnBrk="1" hangingPunct="1">
                <a:spcBef>
                  <a:spcPct val="0"/>
                </a:spcBef>
                <a:buFontTx/>
                <a:buNone/>
              </a:pPr>
              <a:t>52</a:t>
            </a:fld>
            <a:endParaRPr lang="en-US" altLang="en-US" sz="1400"/>
          </a:p>
        </p:txBody>
      </p:sp>
      <p:sp>
        <p:nvSpPr>
          <p:cNvPr id="21507" name="Rectangle 2"/>
          <p:cNvSpPr>
            <a:spLocks noGrp="1" noChangeArrowheads="1"/>
          </p:cNvSpPr>
          <p:nvPr>
            <p:ph type="title"/>
          </p:nvPr>
        </p:nvSpPr>
        <p:spPr/>
        <p:txBody>
          <a:bodyPr/>
          <a:lstStyle/>
          <a:p>
            <a:pPr eaLnBrk="1" hangingPunct="1"/>
            <a:r>
              <a:rPr lang="en-US" altLang="en-US"/>
              <a:t>Tricks for Problem 6</a:t>
            </a:r>
          </a:p>
        </p:txBody>
      </p:sp>
      <p:sp>
        <p:nvSpPr>
          <p:cNvPr id="21508" name="Rectangle 3"/>
          <p:cNvSpPr>
            <a:spLocks noGrp="1" noChangeArrowheads="1"/>
          </p:cNvSpPr>
          <p:nvPr>
            <p:ph type="body" idx="1"/>
          </p:nvPr>
        </p:nvSpPr>
        <p:spPr>
          <a:xfrm>
            <a:off x="457200" y="1600200"/>
            <a:ext cx="8229600" cy="1287463"/>
          </a:xfrm>
        </p:spPr>
        <p:txBody>
          <a:bodyPr/>
          <a:lstStyle/>
          <a:p>
            <a:pPr eaLnBrk="1" hangingPunct="1"/>
            <a:r>
              <a:rPr lang="en-US" altLang="en-US"/>
              <a:t>There is a formula for the area of a sector of a circle</a:t>
            </a:r>
          </a:p>
        </p:txBody>
      </p:sp>
      <p:sp>
        <p:nvSpPr>
          <p:cNvPr id="21509" name="Oval 4"/>
          <p:cNvSpPr>
            <a:spLocks noChangeArrowheads="1"/>
          </p:cNvSpPr>
          <p:nvPr/>
        </p:nvSpPr>
        <p:spPr bwMode="auto">
          <a:xfrm>
            <a:off x="3657600" y="3295650"/>
            <a:ext cx="1695450" cy="182880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21510" name="Line 5"/>
          <p:cNvSpPr>
            <a:spLocks noChangeShapeType="1"/>
          </p:cNvSpPr>
          <p:nvPr/>
        </p:nvSpPr>
        <p:spPr bwMode="auto">
          <a:xfrm>
            <a:off x="4514850" y="3295650"/>
            <a:ext cx="0" cy="876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1" name="Line 6"/>
          <p:cNvSpPr>
            <a:spLocks noChangeShapeType="1"/>
          </p:cNvSpPr>
          <p:nvPr/>
        </p:nvSpPr>
        <p:spPr bwMode="auto">
          <a:xfrm flipV="1">
            <a:off x="4514850" y="4133850"/>
            <a:ext cx="819150" cy="57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2" name="Line 7"/>
          <p:cNvSpPr>
            <a:spLocks noChangeShapeType="1"/>
          </p:cNvSpPr>
          <p:nvPr/>
        </p:nvSpPr>
        <p:spPr bwMode="auto">
          <a:xfrm flipH="1">
            <a:off x="4991100" y="3390900"/>
            <a:ext cx="952500" cy="400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3" name="Text Box 8"/>
          <p:cNvSpPr txBox="1">
            <a:spLocks noChangeArrowheads="1"/>
          </p:cNvSpPr>
          <p:nvPr/>
        </p:nvSpPr>
        <p:spPr bwMode="auto">
          <a:xfrm>
            <a:off x="6308725" y="3179763"/>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t>Sector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Arrow Connector 5"/>
          <p:cNvCxnSpPr/>
          <p:nvPr/>
        </p:nvCxnSpPr>
        <p:spPr>
          <a:xfrm flipV="1">
            <a:off x="344632" y="1342728"/>
            <a:ext cx="8323475" cy="367950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58920" y="5003184"/>
            <a:ext cx="762000" cy="1524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106632" y="5155584"/>
            <a:ext cx="762000" cy="11906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868632" y="5274647"/>
            <a:ext cx="762000" cy="952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630632" y="5188922"/>
            <a:ext cx="665579" cy="9525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296211" y="5036522"/>
            <a:ext cx="665579" cy="1524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927763" y="4869830"/>
            <a:ext cx="608610" cy="15716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506369" y="4636470"/>
            <a:ext cx="695583" cy="23336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127353" y="4403107"/>
            <a:ext cx="599489" cy="23336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5726842" y="4044850"/>
            <a:ext cx="665579" cy="358257"/>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6363845" y="3675518"/>
            <a:ext cx="548275" cy="36379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6912120" y="3182481"/>
            <a:ext cx="548275" cy="49303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7460395" y="2689443"/>
            <a:ext cx="548275" cy="49303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7883670" y="2074247"/>
            <a:ext cx="485775" cy="72866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8307207" y="1557099"/>
            <a:ext cx="212094" cy="61519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42" name="TextBox 1041"/>
          <p:cNvSpPr txBox="1"/>
          <p:nvPr/>
        </p:nvSpPr>
        <p:spPr>
          <a:xfrm>
            <a:off x="3411682" y="2418188"/>
            <a:ext cx="663964" cy="769441"/>
          </a:xfrm>
          <a:prstGeom prst="rect">
            <a:avLst/>
          </a:prstGeom>
          <a:noFill/>
        </p:spPr>
        <p:txBody>
          <a:bodyPr wrap="none" rtlCol="0">
            <a:spAutoFit/>
          </a:bodyPr>
          <a:lstStyle/>
          <a:p>
            <a:r>
              <a:rPr lang="en-US" sz="4400" dirty="0"/>
              <a:t>E</a:t>
            </a:r>
            <a:r>
              <a:rPr lang="en-US" sz="4400" baseline="-25000" dirty="0"/>
              <a:t>R</a:t>
            </a:r>
          </a:p>
        </p:txBody>
      </p:sp>
      <p:sp>
        <p:nvSpPr>
          <p:cNvPr id="2" name="TextBox 1">
            <a:extLst>
              <a:ext uri="{FF2B5EF4-FFF2-40B4-BE49-F238E27FC236}">
                <a16:creationId xmlns:a16="http://schemas.microsoft.com/office/drawing/2014/main" id="{BA549AB7-A6EA-E00C-8B59-C2A075DDD7C4}"/>
              </a:ext>
            </a:extLst>
          </p:cNvPr>
          <p:cNvSpPr txBox="1"/>
          <p:nvPr/>
        </p:nvSpPr>
        <p:spPr>
          <a:xfrm>
            <a:off x="301369" y="5155584"/>
            <a:ext cx="564578" cy="369332"/>
          </a:xfrm>
          <a:prstGeom prst="rect">
            <a:avLst/>
          </a:prstGeom>
          <a:noFill/>
        </p:spPr>
        <p:txBody>
          <a:bodyPr wrap="none" rtlCol="0">
            <a:spAutoFit/>
          </a:bodyPr>
          <a:lstStyle/>
          <a:p>
            <a:r>
              <a:rPr lang="en-US" dirty="0">
                <a:sym typeface="Symbol" panose="05050102010706020507" pitchFamily="18" charset="2"/>
              </a:rPr>
              <a:t>E</a:t>
            </a:r>
            <a:r>
              <a:rPr lang="en-US" baseline="-25000" dirty="0">
                <a:sym typeface="Symbol" panose="05050102010706020507" pitchFamily="18" charset="2"/>
              </a:rPr>
              <a:t>1</a:t>
            </a:r>
            <a:endParaRPr lang="en-US" baseline="-25000" dirty="0"/>
          </a:p>
        </p:txBody>
      </p:sp>
      <p:sp>
        <p:nvSpPr>
          <p:cNvPr id="9" name="TextBox 8">
            <a:extLst>
              <a:ext uri="{FF2B5EF4-FFF2-40B4-BE49-F238E27FC236}">
                <a16:creationId xmlns:a16="http://schemas.microsoft.com/office/drawing/2014/main" id="{40F48C93-6CAE-04C3-68E7-3ACD32DF4DE1}"/>
              </a:ext>
            </a:extLst>
          </p:cNvPr>
          <p:cNvSpPr txBox="1"/>
          <p:nvPr/>
        </p:nvSpPr>
        <p:spPr>
          <a:xfrm>
            <a:off x="1024152" y="5284172"/>
            <a:ext cx="564578" cy="369332"/>
          </a:xfrm>
          <a:prstGeom prst="rect">
            <a:avLst/>
          </a:prstGeom>
          <a:noFill/>
        </p:spPr>
        <p:txBody>
          <a:bodyPr wrap="none" rtlCol="0">
            <a:spAutoFit/>
          </a:bodyPr>
          <a:lstStyle/>
          <a:p>
            <a:r>
              <a:rPr lang="en-US" dirty="0">
                <a:sym typeface="Symbol" panose="05050102010706020507" pitchFamily="18" charset="2"/>
              </a:rPr>
              <a:t>E</a:t>
            </a:r>
            <a:r>
              <a:rPr lang="en-US" baseline="-25000" dirty="0">
                <a:sym typeface="Symbol" panose="05050102010706020507" pitchFamily="18" charset="2"/>
              </a:rPr>
              <a:t>2</a:t>
            </a:r>
            <a:endParaRPr lang="en-US" baseline="-25000" dirty="0"/>
          </a:p>
        </p:txBody>
      </p:sp>
      <p:sp>
        <p:nvSpPr>
          <p:cNvPr id="10" name="TextBox 9">
            <a:extLst>
              <a:ext uri="{FF2B5EF4-FFF2-40B4-BE49-F238E27FC236}">
                <a16:creationId xmlns:a16="http://schemas.microsoft.com/office/drawing/2014/main" id="{784E0DB6-034E-18A0-B6F4-C7058BA568C2}"/>
              </a:ext>
            </a:extLst>
          </p:cNvPr>
          <p:cNvSpPr txBox="1"/>
          <p:nvPr/>
        </p:nvSpPr>
        <p:spPr>
          <a:xfrm>
            <a:off x="1868632" y="5351919"/>
            <a:ext cx="564578" cy="369332"/>
          </a:xfrm>
          <a:prstGeom prst="rect">
            <a:avLst/>
          </a:prstGeom>
          <a:noFill/>
        </p:spPr>
        <p:txBody>
          <a:bodyPr wrap="none" rtlCol="0">
            <a:spAutoFit/>
          </a:bodyPr>
          <a:lstStyle/>
          <a:p>
            <a:r>
              <a:rPr lang="en-US" dirty="0">
                <a:sym typeface="Symbol" panose="05050102010706020507" pitchFamily="18" charset="2"/>
              </a:rPr>
              <a:t>E</a:t>
            </a:r>
            <a:r>
              <a:rPr lang="en-US" baseline="-25000" dirty="0">
                <a:sym typeface="Symbol" panose="05050102010706020507" pitchFamily="18" charset="2"/>
              </a:rPr>
              <a:t>3</a:t>
            </a:r>
            <a:endParaRPr lang="en-US" baseline="-25000" dirty="0"/>
          </a:p>
        </p:txBody>
      </p:sp>
      <p:sp>
        <p:nvSpPr>
          <p:cNvPr id="12" name="TextBox 11">
            <a:extLst>
              <a:ext uri="{FF2B5EF4-FFF2-40B4-BE49-F238E27FC236}">
                <a16:creationId xmlns:a16="http://schemas.microsoft.com/office/drawing/2014/main" id="{B9FE7FBF-9942-FA2A-B25A-9D3E9DAB12BA}"/>
              </a:ext>
            </a:extLst>
          </p:cNvPr>
          <p:cNvSpPr txBox="1"/>
          <p:nvPr/>
        </p:nvSpPr>
        <p:spPr>
          <a:xfrm>
            <a:off x="2630632" y="5340250"/>
            <a:ext cx="564578" cy="369332"/>
          </a:xfrm>
          <a:prstGeom prst="rect">
            <a:avLst/>
          </a:prstGeom>
          <a:noFill/>
        </p:spPr>
        <p:txBody>
          <a:bodyPr wrap="none" rtlCol="0">
            <a:spAutoFit/>
          </a:bodyPr>
          <a:lstStyle/>
          <a:p>
            <a:r>
              <a:rPr lang="en-US" dirty="0">
                <a:sym typeface="Symbol" panose="05050102010706020507" pitchFamily="18" charset="2"/>
              </a:rPr>
              <a:t>E</a:t>
            </a:r>
            <a:r>
              <a:rPr lang="en-US" baseline="-25000" dirty="0">
                <a:sym typeface="Symbol" panose="05050102010706020507" pitchFamily="18" charset="2"/>
              </a:rPr>
              <a:t>4</a:t>
            </a:r>
            <a:endParaRPr lang="en-US" baseline="-25000" dirty="0"/>
          </a:p>
        </p:txBody>
      </p:sp>
      <p:sp>
        <p:nvSpPr>
          <p:cNvPr id="14" name="TextBox 13">
            <a:extLst>
              <a:ext uri="{FF2B5EF4-FFF2-40B4-BE49-F238E27FC236}">
                <a16:creationId xmlns:a16="http://schemas.microsoft.com/office/drawing/2014/main" id="{8684ADE0-080C-25BC-117D-45D0AB7B400D}"/>
              </a:ext>
            </a:extLst>
          </p:cNvPr>
          <p:cNvSpPr txBox="1"/>
          <p:nvPr/>
        </p:nvSpPr>
        <p:spPr>
          <a:xfrm>
            <a:off x="8385818" y="1864697"/>
            <a:ext cx="590226" cy="369332"/>
          </a:xfrm>
          <a:prstGeom prst="rect">
            <a:avLst/>
          </a:prstGeom>
          <a:noFill/>
        </p:spPr>
        <p:txBody>
          <a:bodyPr wrap="none" rtlCol="0">
            <a:spAutoFit/>
          </a:bodyPr>
          <a:lstStyle/>
          <a:p>
            <a:r>
              <a:rPr lang="en-US" dirty="0">
                <a:sym typeface="Symbol" panose="05050102010706020507" pitchFamily="18" charset="2"/>
              </a:rPr>
              <a:t>E</a:t>
            </a:r>
            <a:r>
              <a:rPr lang="en-US" baseline="-25000" dirty="0">
                <a:sym typeface="Symbol" panose="05050102010706020507" pitchFamily="18" charset="2"/>
              </a:rPr>
              <a:t>N</a:t>
            </a:r>
            <a:endParaRPr lang="en-US" baseline="-25000" dirty="0"/>
          </a:p>
        </p:txBody>
      </p:sp>
    </p:spTree>
    <p:extLst>
      <p:ext uri="{BB962C8B-B14F-4D97-AF65-F5344CB8AC3E}">
        <p14:creationId xmlns:p14="http://schemas.microsoft.com/office/powerpoint/2010/main" val="757979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4569746" y="1428750"/>
            <a:ext cx="2131092" cy="1812094"/>
            <a:chOff x="4569746" y="1585914"/>
            <a:chExt cx="1953456" cy="1843086"/>
          </a:xfrm>
        </p:grpSpPr>
        <p:cxnSp>
          <p:nvCxnSpPr>
            <p:cNvPr id="5" name="Straight Arrow Connector 4"/>
            <p:cNvCxnSpPr/>
            <p:nvPr/>
          </p:nvCxnSpPr>
          <p:spPr>
            <a:xfrm>
              <a:off x="5186361" y="1681165"/>
              <a:ext cx="616615" cy="29765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162548" y="2359819"/>
              <a:ext cx="288179" cy="51673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410325" y="2828925"/>
              <a:ext cx="112877" cy="60007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767388" y="1969294"/>
              <a:ext cx="440273" cy="42862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569746" y="1585914"/>
              <a:ext cx="673767" cy="9525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48" name="Straight Arrow Connector 47"/>
          <p:cNvCxnSpPr/>
          <p:nvPr/>
        </p:nvCxnSpPr>
        <p:spPr>
          <a:xfrm rot="5400000">
            <a:off x="6119044" y="3984059"/>
            <a:ext cx="606246" cy="32472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a:off x="5420634" y="4662876"/>
            <a:ext cx="283333" cy="56372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a:off x="4949587" y="4774848"/>
            <a:ext cx="110979" cy="65464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5400000">
            <a:off x="5819962" y="4397188"/>
            <a:ext cx="432870" cy="46760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rot="5400000">
            <a:off x="6305265" y="3516313"/>
            <a:ext cx="662438" cy="10391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rot="10800000">
            <a:off x="2768689" y="3364741"/>
            <a:ext cx="2131092" cy="1812094"/>
            <a:chOff x="4569746" y="1585914"/>
            <a:chExt cx="1953456" cy="1843086"/>
          </a:xfrm>
        </p:grpSpPr>
        <p:cxnSp>
          <p:nvCxnSpPr>
            <p:cNvPr id="61" name="Straight Arrow Connector 60"/>
            <p:cNvCxnSpPr/>
            <p:nvPr/>
          </p:nvCxnSpPr>
          <p:spPr>
            <a:xfrm>
              <a:off x="5186361" y="1681165"/>
              <a:ext cx="616615" cy="29765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6162548" y="2359819"/>
              <a:ext cx="288179" cy="51673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410325" y="2828925"/>
              <a:ext cx="112877" cy="60007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5767388" y="1969294"/>
              <a:ext cx="440273" cy="42862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4569746" y="1585914"/>
              <a:ext cx="673767" cy="9525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56" name="Straight Arrow Connector 55"/>
          <p:cNvCxnSpPr/>
          <p:nvPr/>
        </p:nvCxnSpPr>
        <p:spPr>
          <a:xfrm rot="16200000">
            <a:off x="2744237" y="2296804"/>
            <a:ext cx="606246" cy="32472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rot="16200000">
            <a:off x="3765560" y="1378990"/>
            <a:ext cx="283333" cy="56372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16200000">
            <a:off x="4408961" y="1176094"/>
            <a:ext cx="110979" cy="65464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16200000">
            <a:off x="3216695" y="1740795"/>
            <a:ext cx="432870" cy="46760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a:off x="2501824" y="2985360"/>
            <a:ext cx="662438" cy="10391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21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8BC76DD-2309-213A-17C6-991983E72C61}"/>
              </a:ext>
            </a:extLst>
          </p:cNvPr>
          <p:cNvSpPr/>
          <p:nvPr/>
        </p:nvSpPr>
        <p:spPr>
          <a:xfrm>
            <a:off x="3474720" y="2814320"/>
            <a:ext cx="1016000" cy="1869440"/>
          </a:xfrm>
          <a:custGeom>
            <a:avLst/>
            <a:gdLst>
              <a:gd name="connsiteX0" fmla="*/ 10160 w 1016000"/>
              <a:gd name="connsiteY0" fmla="*/ 0 h 1869440"/>
              <a:gd name="connsiteX1" fmla="*/ 0 w 1016000"/>
              <a:gd name="connsiteY1" fmla="*/ 1869440 h 1869440"/>
              <a:gd name="connsiteX2" fmla="*/ 1016000 w 1016000"/>
              <a:gd name="connsiteY2" fmla="*/ 995680 h 1869440"/>
              <a:gd name="connsiteX3" fmla="*/ 10160 w 1016000"/>
              <a:gd name="connsiteY3" fmla="*/ 0 h 1869440"/>
            </a:gdLst>
            <a:ahLst/>
            <a:cxnLst>
              <a:cxn ang="0">
                <a:pos x="connsiteX0" y="connsiteY0"/>
              </a:cxn>
              <a:cxn ang="0">
                <a:pos x="connsiteX1" y="connsiteY1"/>
              </a:cxn>
              <a:cxn ang="0">
                <a:pos x="connsiteX2" y="connsiteY2"/>
              </a:cxn>
              <a:cxn ang="0">
                <a:pos x="connsiteX3" y="connsiteY3"/>
              </a:cxn>
            </a:cxnLst>
            <a:rect l="l" t="t" r="r" b="b"/>
            <a:pathLst>
              <a:path w="1016000" h="1869440">
                <a:moveTo>
                  <a:pt x="10160" y="0"/>
                </a:moveTo>
                <a:cubicBezTo>
                  <a:pt x="6773" y="623147"/>
                  <a:pt x="3387" y="1246293"/>
                  <a:pt x="0" y="1869440"/>
                </a:cubicBezTo>
                <a:lnTo>
                  <a:pt x="1016000" y="995680"/>
                </a:lnTo>
                <a:lnTo>
                  <a:pt x="10160" y="0"/>
                </a:lnTo>
                <a:close/>
              </a:path>
            </a:pathLst>
          </a:cu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p:cNvGrpSpPr/>
          <p:nvPr/>
        </p:nvGrpSpPr>
        <p:grpSpPr>
          <a:xfrm>
            <a:off x="2744812" y="2027040"/>
            <a:ext cx="4343400" cy="3034114"/>
            <a:chOff x="3647209" y="3531182"/>
            <a:chExt cx="4343400" cy="3034114"/>
          </a:xfrm>
        </p:grpSpPr>
        <p:cxnSp>
          <p:nvCxnSpPr>
            <p:cNvPr id="4" name="Straight Connector 3"/>
            <p:cNvCxnSpPr>
              <a:endCxn id="10" idx="5"/>
            </p:cNvCxnSpPr>
            <p:nvPr/>
          </p:nvCxnSpPr>
          <p:spPr>
            <a:xfrm flipV="1">
              <a:off x="4372982" y="4367558"/>
              <a:ext cx="0" cy="17769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10" idx="1"/>
            </p:cNvCxnSpPr>
            <p:nvPr/>
          </p:nvCxnSpPr>
          <p:spPr>
            <a:xfrm flipH="1" flipV="1">
              <a:off x="4461673" y="4276633"/>
              <a:ext cx="1948986" cy="109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rot="10800000" flipH="1">
              <a:off x="4341138" y="4379189"/>
              <a:ext cx="2131092" cy="1812094"/>
              <a:chOff x="4569746" y="1585914"/>
              <a:chExt cx="1953456" cy="1843086"/>
            </a:xfrm>
          </p:grpSpPr>
          <p:cxnSp>
            <p:nvCxnSpPr>
              <p:cNvPr id="42" name="Straight Arrow Connector 41"/>
              <p:cNvCxnSpPr/>
              <p:nvPr/>
            </p:nvCxnSpPr>
            <p:spPr>
              <a:xfrm>
                <a:off x="5186361" y="1681165"/>
                <a:ext cx="616615" cy="29765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6162548" y="2359819"/>
                <a:ext cx="288179" cy="51673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410325" y="2828925"/>
                <a:ext cx="112877" cy="60007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767388" y="1969294"/>
                <a:ext cx="440273" cy="42862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569746" y="1585914"/>
                <a:ext cx="673767" cy="95251"/>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0" name="Oval 9"/>
            <p:cNvSpPr/>
            <p:nvPr/>
          </p:nvSpPr>
          <p:spPr>
            <a:xfrm flipH="1">
              <a:off x="4354614" y="4257802"/>
              <a:ext cx="125427" cy="1285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p:cNvCxnSpPr/>
            <p:nvPr/>
          </p:nvCxnSpPr>
          <p:spPr>
            <a:xfrm flipV="1">
              <a:off x="4354614" y="4367558"/>
              <a:ext cx="2128007" cy="183698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5371351" y="5199559"/>
              <a:ext cx="447558" cy="461665"/>
            </a:xfrm>
            <a:prstGeom prst="rect">
              <a:avLst/>
            </a:prstGeom>
            <a:noFill/>
          </p:spPr>
          <p:txBody>
            <a:bodyPr wrap="none" rtlCol="0">
              <a:spAutoFit/>
            </a:bodyPr>
            <a:lstStyle/>
            <a:p>
              <a:r>
                <a:rPr lang="en-US" sz="2400" dirty="0"/>
                <a:t>E</a:t>
              </a:r>
              <a:r>
                <a:rPr lang="en-US" sz="2400" baseline="-25000" dirty="0"/>
                <a:t>R</a:t>
              </a:r>
            </a:p>
          </p:txBody>
        </p:sp>
        <p:sp>
          <p:nvSpPr>
            <p:cNvPr id="60" name="TextBox 59"/>
            <p:cNvSpPr txBox="1"/>
            <p:nvPr/>
          </p:nvSpPr>
          <p:spPr>
            <a:xfrm>
              <a:off x="5281316" y="3922273"/>
              <a:ext cx="309700" cy="369332"/>
            </a:xfrm>
            <a:prstGeom prst="rect">
              <a:avLst/>
            </a:prstGeom>
            <a:noFill/>
          </p:spPr>
          <p:txBody>
            <a:bodyPr wrap="none" rtlCol="0">
              <a:spAutoFit/>
            </a:bodyPr>
            <a:lstStyle/>
            <a:p>
              <a:r>
                <a:rPr lang="en-US" dirty="0"/>
                <a:t>R</a:t>
              </a:r>
            </a:p>
          </p:txBody>
        </p:sp>
        <p:sp>
          <p:nvSpPr>
            <p:cNvPr id="64" name="TextBox 63"/>
            <p:cNvSpPr txBox="1"/>
            <p:nvPr/>
          </p:nvSpPr>
          <p:spPr>
            <a:xfrm>
              <a:off x="4029512" y="4969175"/>
              <a:ext cx="309700" cy="369332"/>
            </a:xfrm>
            <a:prstGeom prst="rect">
              <a:avLst/>
            </a:prstGeom>
            <a:noFill/>
          </p:spPr>
          <p:txBody>
            <a:bodyPr wrap="none" rtlCol="0">
              <a:spAutoFit/>
            </a:bodyPr>
            <a:lstStyle/>
            <a:p>
              <a:r>
                <a:rPr lang="en-US" dirty="0"/>
                <a:t>R</a:t>
              </a:r>
            </a:p>
          </p:txBody>
        </p:sp>
        <p:sp>
          <p:nvSpPr>
            <p:cNvPr id="65" name="TextBox 64"/>
            <p:cNvSpPr txBox="1"/>
            <p:nvPr/>
          </p:nvSpPr>
          <p:spPr>
            <a:xfrm>
              <a:off x="4033143" y="3922273"/>
              <a:ext cx="336952" cy="369332"/>
            </a:xfrm>
            <a:prstGeom prst="rect">
              <a:avLst/>
            </a:prstGeom>
            <a:noFill/>
          </p:spPr>
          <p:txBody>
            <a:bodyPr wrap="none" rtlCol="0">
              <a:spAutoFit/>
            </a:bodyPr>
            <a:lstStyle/>
            <a:p>
              <a:r>
                <a:rPr lang="en-US" dirty="0"/>
                <a:t>O</a:t>
              </a:r>
            </a:p>
          </p:txBody>
        </p:sp>
        <p:cxnSp>
          <p:nvCxnSpPr>
            <p:cNvPr id="68" name="Straight Connector 67"/>
            <p:cNvCxnSpPr/>
            <p:nvPr/>
          </p:nvCxnSpPr>
          <p:spPr>
            <a:xfrm>
              <a:off x="3647209" y="6165241"/>
              <a:ext cx="4343400"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6078779" y="3531182"/>
              <a:ext cx="581794" cy="303411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endCxn id="10" idx="3"/>
            </p:cNvCxnSpPr>
            <p:nvPr/>
          </p:nvCxnSpPr>
          <p:spPr>
            <a:xfrm flipH="1" flipV="1">
              <a:off x="4461673" y="4367558"/>
              <a:ext cx="909678" cy="9184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flipV="1">
              <a:off x="4033143" y="5834144"/>
              <a:ext cx="302439" cy="3295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V="1">
              <a:off x="4157552" y="5088622"/>
              <a:ext cx="1001290" cy="87760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398486" y="5322670"/>
              <a:ext cx="542136" cy="338554"/>
            </a:xfrm>
            <a:prstGeom prst="rect">
              <a:avLst/>
            </a:prstGeom>
            <a:solidFill>
              <a:srgbClr val="FFFF99"/>
            </a:solidFill>
          </p:spPr>
          <p:txBody>
            <a:bodyPr wrap="none" rtlCol="0">
              <a:spAutoFit/>
            </a:bodyPr>
            <a:lstStyle/>
            <a:p>
              <a:r>
                <a:rPr lang="en-US" sz="1600" dirty="0"/>
                <a:t>E</a:t>
              </a:r>
              <a:r>
                <a:rPr lang="en-US" sz="1600" baseline="-25000" dirty="0"/>
                <a:t>R</a:t>
              </a:r>
              <a:r>
                <a:rPr lang="en-US" sz="1600" dirty="0"/>
                <a:t>/2</a:t>
              </a:r>
              <a:endParaRPr lang="en-US" sz="1600" baseline="-25000" dirty="0"/>
            </a:p>
          </p:txBody>
        </p:sp>
        <p:sp>
          <p:nvSpPr>
            <p:cNvPr id="87" name="TextBox 86"/>
            <p:cNvSpPr txBox="1"/>
            <p:nvPr/>
          </p:nvSpPr>
          <p:spPr>
            <a:xfrm>
              <a:off x="6571471" y="5346608"/>
              <a:ext cx="372218" cy="523220"/>
            </a:xfrm>
            <a:prstGeom prst="rect">
              <a:avLst/>
            </a:prstGeom>
            <a:noFill/>
          </p:spPr>
          <p:txBody>
            <a:bodyPr wrap="none" rtlCol="0">
              <a:spAutoFit/>
            </a:bodyPr>
            <a:lstStyle/>
            <a:p>
              <a:r>
                <a:rPr lang="en-US" sz="2800" dirty="0">
                  <a:sym typeface="Symbol" panose="05050102010706020507" pitchFamily="18" charset="2"/>
                </a:rPr>
                <a:t></a:t>
              </a:r>
              <a:endParaRPr lang="en-US" sz="2800" dirty="0"/>
            </a:p>
          </p:txBody>
        </p:sp>
        <p:sp>
          <p:nvSpPr>
            <p:cNvPr id="88" name="Arc 87"/>
            <p:cNvSpPr/>
            <p:nvPr/>
          </p:nvSpPr>
          <p:spPr>
            <a:xfrm>
              <a:off x="5953991" y="5713171"/>
              <a:ext cx="706582" cy="768927"/>
            </a:xfrm>
            <a:prstGeom prst="arc">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156542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2FF6FF14-FE48-09D2-1F3D-188AD9D67B0C}"/>
              </a:ext>
            </a:extLst>
          </p:cNvPr>
          <p:cNvCxnSpPr/>
          <p:nvPr/>
        </p:nvCxnSpPr>
        <p:spPr>
          <a:xfrm>
            <a:off x="3109912" y="4991100"/>
            <a:ext cx="292417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4E83043-9B30-36EC-A70B-AF250696BAE9}"/>
              </a:ext>
            </a:extLst>
          </p:cNvPr>
          <p:cNvCxnSpPr>
            <a:cxnSpLocks/>
          </p:cNvCxnSpPr>
          <p:nvPr/>
        </p:nvCxnSpPr>
        <p:spPr>
          <a:xfrm flipV="1">
            <a:off x="3109912" y="1828800"/>
            <a:ext cx="0" cy="313944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DC63CB1-E1F1-7FDB-9589-5E96D040C29E}"/>
              </a:ext>
            </a:extLst>
          </p:cNvPr>
          <p:cNvCxnSpPr/>
          <p:nvPr/>
        </p:nvCxnSpPr>
        <p:spPr>
          <a:xfrm>
            <a:off x="3109912" y="1891284"/>
            <a:ext cx="0" cy="3099816"/>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22A6506-1096-9322-E2CA-C15F1792327E}"/>
              </a:ext>
            </a:extLst>
          </p:cNvPr>
          <p:cNvCxnSpPr>
            <a:cxnSpLocks/>
          </p:cNvCxnSpPr>
          <p:nvPr/>
        </p:nvCxnSpPr>
        <p:spPr>
          <a:xfrm>
            <a:off x="3109912" y="1868424"/>
            <a:ext cx="1385888" cy="2322576"/>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ADEF07C-0D69-D6CA-CBE9-32565F67D1FE}"/>
              </a:ext>
            </a:extLst>
          </p:cNvPr>
          <p:cNvCxnSpPr>
            <a:cxnSpLocks/>
          </p:cNvCxnSpPr>
          <p:nvPr/>
        </p:nvCxnSpPr>
        <p:spPr>
          <a:xfrm flipH="1">
            <a:off x="3119055" y="3505200"/>
            <a:ext cx="2595945" cy="1493520"/>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9EDDA77-0C8D-5781-2C17-6272683A41E1}"/>
              </a:ext>
            </a:extLst>
          </p:cNvPr>
          <p:cNvCxnSpPr>
            <a:cxnSpLocks/>
          </p:cNvCxnSpPr>
          <p:nvPr/>
        </p:nvCxnSpPr>
        <p:spPr>
          <a:xfrm flipH="1">
            <a:off x="3119055" y="4978908"/>
            <a:ext cx="183394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2D764C8-CE3E-ACEB-65F4-2C8416433835}"/>
              </a:ext>
            </a:extLst>
          </p:cNvPr>
          <p:cNvCxnSpPr>
            <a:cxnSpLocks/>
          </p:cNvCxnSpPr>
          <p:nvPr/>
        </p:nvCxnSpPr>
        <p:spPr>
          <a:xfrm flipH="1">
            <a:off x="4953000" y="3505200"/>
            <a:ext cx="762000" cy="1485900"/>
          </a:xfrm>
          <a:prstGeom prst="line">
            <a:avLst/>
          </a:prstGeom>
          <a:ln w="28575"/>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D7388DB9-B2FD-5275-2B6F-DBBEE287EB1B}"/>
              </a:ext>
            </a:extLst>
          </p:cNvPr>
          <p:cNvSpPr/>
          <p:nvPr/>
        </p:nvSpPr>
        <p:spPr>
          <a:xfrm rot="19504379">
            <a:off x="4221172" y="4027621"/>
            <a:ext cx="228598" cy="228600"/>
          </a:xfrm>
          <a:prstGeom prst="rect">
            <a:avLst/>
          </a:prstGeom>
          <a:noFill/>
          <a:ln w="952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672A064-1EEA-620D-2684-CE96C94A8597}"/>
              </a:ext>
            </a:extLst>
          </p:cNvPr>
          <p:cNvSpPr txBox="1"/>
          <p:nvPr/>
        </p:nvSpPr>
        <p:spPr>
          <a:xfrm>
            <a:off x="3119055" y="4465296"/>
            <a:ext cx="324128"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
        <p:nvSpPr>
          <p:cNvPr id="28" name="TextBox 27">
            <a:extLst>
              <a:ext uri="{FF2B5EF4-FFF2-40B4-BE49-F238E27FC236}">
                <a16:creationId xmlns:a16="http://schemas.microsoft.com/office/drawing/2014/main" id="{2A98669D-AED6-38EC-265A-FBAF569EC4B0}"/>
              </a:ext>
            </a:extLst>
          </p:cNvPr>
          <p:cNvSpPr txBox="1"/>
          <p:nvPr/>
        </p:nvSpPr>
        <p:spPr>
          <a:xfrm>
            <a:off x="3610154" y="4637770"/>
            <a:ext cx="330540"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
        <p:nvSpPr>
          <p:cNvPr id="29" name="TextBox 28">
            <a:extLst>
              <a:ext uri="{FF2B5EF4-FFF2-40B4-BE49-F238E27FC236}">
                <a16:creationId xmlns:a16="http://schemas.microsoft.com/office/drawing/2014/main" id="{347C9724-EEA3-D192-B3E6-91ED994934D0}"/>
              </a:ext>
            </a:extLst>
          </p:cNvPr>
          <p:cNvSpPr txBox="1"/>
          <p:nvPr/>
        </p:nvSpPr>
        <p:spPr>
          <a:xfrm>
            <a:off x="4688225" y="4577572"/>
            <a:ext cx="279244"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
        <p:nvSpPr>
          <p:cNvPr id="30" name="TextBox 29">
            <a:extLst>
              <a:ext uri="{FF2B5EF4-FFF2-40B4-BE49-F238E27FC236}">
                <a16:creationId xmlns:a16="http://schemas.microsoft.com/office/drawing/2014/main" id="{2692421B-F9DA-91C9-AE01-1D89C4E7690D}"/>
              </a:ext>
            </a:extLst>
          </p:cNvPr>
          <p:cNvSpPr txBox="1"/>
          <p:nvPr/>
        </p:nvSpPr>
        <p:spPr>
          <a:xfrm>
            <a:off x="5168730" y="3725287"/>
            <a:ext cx="330540"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
        <p:nvSpPr>
          <p:cNvPr id="31" name="TextBox 30">
            <a:extLst>
              <a:ext uri="{FF2B5EF4-FFF2-40B4-BE49-F238E27FC236}">
                <a16:creationId xmlns:a16="http://schemas.microsoft.com/office/drawing/2014/main" id="{A01E6AB3-099E-4D59-46E0-0B91C6B5E10C}"/>
              </a:ext>
            </a:extLst>
          </p:cNvPr>
          <p:cNvSpPr txBox="1"/>
          <p:nvPr/>
        </p:nvSpPr>
        <p:spPr>
          <a:xfrm>
            <a:off x="3099819" y="2226540"/>
            <a:ext cx="343364"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
        <p:nvSpPr>
          <p:cNvPr id="32" name="TextBox 31">
            <a:extLst>
              <a:ext uri="{FF2B5EF4-FFF2-40B4-BE49-F238E27FC236}">
                <a16:creationId xmlns:a16="http://schemas.microsoft.com/office/drawing/2014/main" id="{2BAC2C14-D346-9FAC-BC26-584C144BECDC}"/>
              </a:ext>
            </a:extLst>
          </p:cNvPr>
          <p:cNvSpPr txBox="1"/>
          <p:nvPr/>
        </p:nvSpPr>
        <p:spPr>
          <a:xfrm>
            <a:off x="5277128" y="4543532"/>
            <a:ext cx="304892"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Tree>
    <p:extLst>
      <p:ext uri="{BB962C8B-B14F-4D97-AF65-F5344CB8AC3E}">
        <p14:creationId xmlns:p14="http://schemas.microsoft.com/office/powerpoint/2010/main" val="1886010541"/>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1184</TotalTime>
  <Words>1627</Words>
  <Application>Microsoft Office PowerPoint</Application>
  <PresentationFormat>On-screen Show (4:3)</PresentationFormat>
  <Paragraphs>356</Paragraphs>
  <Slides>52</Slides>
  <Notes>1</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9" baseType="lpstr">
      <vt:lpstr>Arial</vt:lpstr>
      <vt:lpstr>Arial Black</vt:lpstr>
      <vt:lpstr>Cambria Math</vt:lpstr>
      <vt:lpstr>Symbol</vt:lpstr>
      <vt:lpstr>Times New Roman</vt:lpstr>
      <vt:lpstr>Default Design</vt:lpstr>
      <vt:lpstr>Equation</vt:lpstr>
      <vt:lpstr>Lecture 22</vt:lpstr>
      <vt:lpstr>PowerPoint Presentation</vt:lpstr>
      <vt:lpstr>PowerPoint Presentation</vt:lpstr>
      <vt:lpstr>Single-Slit Diffraction</vt:lpstr>
      <vt:lpstr>Single-Slit Diffraction</vt:lpstr>
      <vt:lpstr>PowerPoint Presentation</vt:lpstr>
      <vt:lpstr>PowerPoint Presentation</vt:lpstr>
      <vt:lpstr>PowerPoint Presentation</vt:lpstr>
      <vt:lpstr>PowerPoint Presentation</vt:lpstr>
      <vt:lpstr>PowerPoint Presentation</vt:lpstr>
      <vt:lpstr>PowerPoint Presentation</vt:lpstr>
      <vt:lpstr>END</vt:lpstr>
      <vt:lpstr>Demonstration</vt:lpstr>
      <vt:lpstr>Question 123.6.8</vt:lpstr>
      <vt:lpstr>Question 123.6.1</vt:lpstr>
      <vt:lpstr>Approximation!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123.6.3</vt:lpstr>
      <vt:lpstr>Question 123.6.2</vt:lpstr>
      <vt:lpstr>Definitions</vt:lpstr>
      <vt:lpstr>Question 123.6.4</vt:lpstr>
      <vt:lpstr>PowerPoint Presentation</vt:lpstr>
      <vt:lpstr>PowerPoint Presentation</vt:lpstr>
      <vt:lpstr>Question 123.6.4.5</vt:lpstr>
      <vt:lpstr>Question 123.6.5</vt:lpstr>
      <vt:lpstr>Equation of Continuity</vt:lpstr>
      <vt:lpstr>Question 123.6.6</vt:lpstr>
      <vt:lpstr>Continuity Equation</vt:lpstr>
      <vt:lpstr>Continuity Equation</vt:lpstr>
      <vt:lpstr>Preliminary Question</vt:lpstr>
      <vt:lpstr>Start with a non-uniform pipe</vt:lpstr>
      <vt:lpstr>Work done in t</vt:lpstr>
      <vt:lpstr>Kinetic Energy</vt:lpstr>
      <vt:lpstr>Potential Energy</vt:lpstr>
      <vt:lpstr>Total Work Done On The System</vt:lpstr>
      <vt:lpstr>Question 123.6.7</vt:lpstr>
      <vt:lpstr>Question 123.6.9</vt:lpstr>
      <vt:lpstr>Question 123.6.10</vt:lpstr>
      <vt:lpstr>Concept Question</vt:lpstr>
      <vt:lpstr>14.7 Other Applications</vt:lpstr>
      <vt:lpstr>Other Applications: Airfoil</vt:lpstr>
      <vt:lpstr>PowerPoint Presentation</vt:lpstr>
      <vt:lpstr>PowerPoint Presentation</vt:lpstr>
      <vt:lpstr>PowerPoint Presentation</vt:lpstr>
      <vt:lpstr>Tricks for Problem 6</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 123</dc:title>
  <dc:creator>BYUI</dc:creator>
  <cp:lastModifiedBy>Lines, Todd</cp:lastModifiedBy>
  <cp:revision>51</cp:revision>
  <dcterms:created xsi:type="dcterms:W3CDTF">2006-08-18T17:46:48Z</dcterms:created>
  <dcterms:modified xsi:type="dcterms:W3CDTF">2025-05-22T22:32:34Z</dcterms:modified>
</cp:coreProperties>
</file>